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60" r:id="rId1"/>
  </p:sldMasterIdLst>
  <p:sldIdLst>
    <p:sldId id="256" r:id="rId2"/>
    <p:sldId id="260" r:id="rId3"/>
    <p:sldId id="257" r:id="rId4"/>
    <p:sldId id="258" r:id="rId5"/>
    <p:sldId id="264" r:id="rId6"/>
    <p:sldId id="263" r:id="rId7"/>
    <p:sldId id="262" r:id="rId8"/>
    <p:sldId id="265" r:id="rId9"/>
    <p:sldId id="266" r:id="rId10"/>
    <p:sldId id="261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4" d="100"/>
          <a:sy n="104" d="100"/>
        </p:scale>
        <p:origin x="83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86FFF-3C12-42E3-A51A-6E209DD0F5FB}" type="datetimeFigureOut">
              <a:rPr lang="ru-RU" smtClean="0"/>
              <a:t>29.03.2023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C403A-6A29-4973-B213-F7FEA964C6E2}" type="slidenum">
              <a:rPr lang="ru-RU" smtClean="0"/>
              <a:t>‹#›</a:t>
            </a:fld>
            <a:endParaRPr lang="ru-RU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942651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86FFF-3C12-42E3-A51A-6E209DD0F5FB}" type="datetimeFigureOut">
              <a:rPr lang="ru-RU" smtClean="0"/>
              <a:t>29.03.2023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C403A-6A29-4973-B213-F7FEA964C6E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5604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86FFF-3C12-42E3-A51A-6E209DD0F5FB}" type="datetimeFigureOut">
              <a:rPr lang="ru-RU" smtClean="0"/>
              <a:t>29.03.2023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C403A-6A29-4973-B213-F7FEA964C6E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6260014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86FFF-3C12-42E3-A51A-6E209DD0F5FB}" type="datetimeFigureOut">
              <a:rPr lang="ru-RU" smtClean="0"/>
              <a:t>29.03.2023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C403A-6A29-4973-B213-F7FEA964C6E2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12764721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86FFF-3C12-42E3-A51A-6E209DD0F5FB}" type="datetimeFigureOut">
              <a:rPr lang="ru-RU" smtClean="0"/>
              <a:t>29.03.2023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C403A-6A29-4973-B213-F7FEA964C6E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0440327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86FFF-3C12-42E3-A51A-6E209DD0F5FB}" type="datetimeFigureOut">
              <a:rPr lang="ru-RU" smtClean="0"/>
              <a:t>29.03.2023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C403A-6A29-4973-B213-F7FEA964C6E2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6570417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86FFF-3C12-42E3-A51A-6E209DD0F5FB}" type="datetimeFigureOut">
              <a:rPr lang="ru-RU" smtClean="0"/>
              <a:t>29.03.2023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C403A-6A29-4973-B213-F7FEA964C6E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2191378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86FFF-3C12-42E3-A51A-6E209DD0F5FB}" type="datetimeFigureOut">
              <a:rPr lang="ru-RU" smtClean="0"/>
              <a:t>29.03.2023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C403A-6A29-4973-B213-F7FEA964C6E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541738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86FFF-3C12-42E3-A51A-6E209DD0F5FB}" type="datetimeFigureOut">
              <a:rPr lang="ru-RU" smtClean="0"/>
              <a:t>29.03.2023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C403A-6A29-4973-B213-F7FEA964C6E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133142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86FFF-3C12-42E3-A51A-6E209DD0F5FB}" type="datetimeFigureOut">
              <a:rPr lang="ru-RU" smtClean="0"/>
              <a:t>29.03.2023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C403A-6A29-4973-B213-F7FEA964C6E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210947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86FFF-3C12-42E3-A51A-6E209DD0F5FB}" type="datetimeFigureOut">
              <a:rPr lang="ru-RU" smtClean="0"/>
              <a:t>29.03.2023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C403A-6A29-4973-B213-F7FEA964C6E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89449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86FFF-3C12-42E3-A51A-6E209DD0F5FB}" type="datetimeFigureOut">
              <a:rPr lang="ru-RU" smtClean="0"/>
              <a:t>29.03.2023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C403A-6A29-4973-B213-F7FEA964C6E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698335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86FFF-3C12-42E3-A51A-6E209DD0F5FB}" type="datetimeFigureOut">
              <a:rPr lang="ru-RU" smtClean="0"/>
              <a:t>29.03.2023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C403A-6A29-4973-B213-F7FEA964C6E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62718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86FFF-3C12-42E3-A51A-6E209DD0F5FB}" type="datetimeFigureOut">
              <a:rPr lang="ru-RU" smtClean="0"/>
              <a:t>29.03.2023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C403A-6A29-4973-B213-F7FEA964C6E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063513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86FFF-3C12-42E3-A51A-6E209DD0F5FB}" type="datetimeFigureOut">
              <a:rPr lang="ru-RU" smtClean="0"/>
              <a:t>29.03.2023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C403A-6A29-4973-B213-F7FEA964C6E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505738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86FFF-3C12-42E3-A51A-6E209DD0F5FB}" type="datetimeFigureOut">
              <a:rPr lang="ru-RU" smtClean="0"/>
              <a:t>29.03.2023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C403A-6A29-4973-B213-F7FEA964C6E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36509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86FFF-3C12-42E3-A51A-6E209DD0F5FB}" type="datetimeFigureOut">
              <a:rPr lang="ru-RU" smtClean="0"/>
              <a:t>29.03.2023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C403A-6A29-4973-B213-F7FEA964C6E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843981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56786FFF-3C12-42E3-A51A-6E209DD0F5FB}" type="datetimeFigureOut">
              <a:rPr lang="ru-RU" smtClean="0"/>
              <a:t>29.03.2023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5C8C403A-6A29-4973-B213-F7FEA964C6E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164679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277AD07-C482-4570-967F-1C4B95CA0BD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Совещание педагогов дополнительного образования.</a:t>
            </a:r>
            <a:br>
              <a:rPr lang="ru-RU" dirty="0"/>
            </a:br>
            <a:r>
              <a:rPr lang="ru-RU" sz="2700" dirty="0"/>
              <a:t>(внешние совместители)</a:t>
            </a:r>
            <a:br>
              <a:rPr lang="ru-RU" sz="2700" dirty="0"/>
            </a:br>
            <a:endParaRPr lang="ru-RU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BBCF727A-A128-40DE-9C30-F1138238E53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8459237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390D6B40-57F6-4BEF-BCBA-D4D2E2EC4B1E}"/>
              </a:ext>
            </a:extLst>
          </p:cNvPr>
          <p:cNvSpPr/>
          <p:nvPr/>
        </p:nvSpPr>
        <p:spPr>
          <a:xfrm>
            <a:off x="2817091" y="497804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spcAft>
                <a:spcPts val="0"/>
              </a:spcAft>
            </a:pPr>
            <a:r>
              <a:rPr lang="ru-RU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)</a:t>
            </a:r>
            <a:endParaRPr lang="ru-RU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16884CB1-6439-46D2-8D64-BCA812AABED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57519" y="497804"/>
            <a:ext cx="4761246" cy="55326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29345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574A802-398E-4C42-B708-8C9B129381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4211" y="4487332"/>
            <a:ext cx="11239933" cy="1036013"/>
          </a:xfrm>
        </p:spPr>
        <p:txBody>
          <a:bodyPr>
            <a:normAutofit/>
          </a:bodyPr>
          <a:lstStyle/>
          <a:p>
            <a:r>
              <a:rPr lang="ru-RU" sz="12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Участие в  конкурсах, мероприятиях </a:t>
            </a:r>
            <a:br>
              <a:rPr lang="ru-RU" sz="1200" b="1" dirty="0">
                <a:latin typeface="Times New Roman" panose="02020603050405020304" pitchFamily="18" charset="0"/>
                <a:ea typeface="Calibri" panose="020F0502020204030204" pitchFamily="34" charset="0"/>
              </a:rPr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3A213A9-B895-4DC1-AB2E-500B837F5F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2" y="0"/>
            <a:ext cx="11147570" cy="65217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dirty="0"/>
              <a:t>До  30 мая 2023г</a:t>
            </a:r>
          </a:p>
        </p:txBody>
      </p:sp>
      <p:graphicFrame>
        <p:nvGraphicFramePr>
          <p:cNvPr id="6" name="Таблица 5">
            <a:extLst>
              <a:ext uri="{FF2B5EF4-FFF2-40B4-BE49-F238E27FC236}">
                <a16:creationId xmlns:a16="http://schemas.microsoft.com/office/drawing/2014/main" id="{C9A86B46-5EAE-45A2-8558-07BF7D05540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3363686"/>
              </p:ext>
            </p:extLst>
          </p:nvPr>
        </p:nvGraphicFramePr>
        <p:xfrm>
          <a:off x="684211" y="575984"/>
          <a:ext cx="5541588" cy="39988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737884">
                  <a:extLst>
                    <a:ext uri="{9D8B030D-6E8A-4147-A177-3AD203B41FA5}">
                      <a16:colId xmlns:a16="http://schemas.microsoft.com/office/drawing/2014/main" val="4212622565"/>
                    </a:ext>
                  </a:extLst>
                </a:gridCol>
                <a:gridCol w="1072749">
                  <a:extLst>
                    <a:ext uri="{9D8B030D-6E8A-4147-A177-3AD203B41FA5}">
                      <a16:colId xmlns:a16="http://schemas.microsoft.com/office/drawing/2014/main" val="2801899476"/>
                    </a:ext>
                  </a:extLst>
                </a:gridCol>
                <a:gridCol w="1730955">
                  <a:extLst>
                    <a:ext uri="{9D8B030D-6E8A-4147-A177-3AD203B41FA5}">
                      <a16:colId xmlns:a16="http://schemas.microsoft.com/office/drawing/2014/main" val="1263472340"/>
                    </a:ext>
                  </a:extLst>
                </a:gridCol>
              </a:tblGrid>
              <a:tr h="17515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Всего</a:t>
                      </a:r>
                      <a:endParaRPr lang="ru-RU" sz="12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Мальчиков</a:t>
                      </a:r>
                      <a:endParaRPr lang="ru-RU" sz="12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Девочек</a:t>
                      </a:r>
                      <a:endParaRPr lang="ru-RU" sz="12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317540962"/>
                  </a:ext>
                </a:extLst>
              </a:tr>
              <a:tr h="20690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15</a:t>
                      </a:r>
                      <a:endParaRPr lang="ru-RU" sz="12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4</a:t>
                      </a:r>
                      <a:endParaRPr lang="ru-RU" sz="12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11</a:t>
                      </a:r>
                      <a:endParaRPr lang="ru-RU" sz="12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98521537"/>
                  </a:ext>
                </a:extLst>
              </a:tr>
            </a:tbl>
          </a:graphicData>
        </a:graphic>
      </p:graphicFrame>
      <p:graphicFrame>
        <p:nvGraphicFramePr>
          <p:cNvPr id="8" name="Таблица 7">
            <a:extLst>
              <a:ext uri="{FF2B5EF4-FFF2-40B4-BE49-F238E27FC236}">
                <a16:creationId xmlns:a16="http://schemas.microsoft.com/office/drawing/2014/main" id="{692A8CDD-4A7C-4B14-BB3A-0376B13F986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9400461"/>
              </p:ext>
            </p:extLst>
          </p:nvPr>
        </p:nvGraphicFramePr>
        <p:xfrm>
          <a:off x="684211" y="1107012"/>
          <a:ext cx="6884438" cy="88792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69399">
                  <a:extLst>
                    <a:ext uri="{9D8B030D-6E8A-4147-A177-3AD203B41FA5}">
                      <a16:colId xmlns:a16="http://schemas.microsoft.com/office/drawing/2014/main" val="1085560821"/>
                    </a:ext>
                  </a:extLst>
                </a:gridCol>
                <a:gridCol w="1114793">
                  <a:extLst>
                    <a:ext uri="{9D8B030D-6E8A-4147-A177-3AD203B41FA5}">
                      <a16:colId xmlns:a16="http://schemas.microsoft.com/office/drawing/2014/main" val="4082545002"/>
                    </a:ext>
                  </a:extLst>
                </a:gridCol>
                <a:gridCol w="1457709">
                  <a:extLst>
                    <a:ext uri="{9D8B030D-6E8A-4147-A177-3AD203B41FA5}">
                      <a16:colId xmlns:a16="http://schemas.microsoft.com/office/drawing/2014/main" val="2671137247"/>
                    </a:ext>
                  </a:extLst>
                </a:gridCol>
                <a:gridCol w="873860">
                  <a:extLst>
                    <a:ext uri="{9D8B030D-6E8A-4147-A177-3AD203B41FA5}">
                      <a16:colId xmlns:a16="http://schemas.microsoft.com/office/drawing/2014/main" val="397465476"/>
                    </a:ext>
                  </a:extLst>
                </a:gridCol>
                <a:gridCol w="1146025">
                  <a:extLst>
                    <a:ext uri="{9D8B030D-6E8A-4147-A177-3AD203B41FA5}">
                      <a16:colId xmlns:a16="http://schemas.microsoft.com/office/drawing/2014/main" val="2507854226"/>
                    </a:ext>
                  </a:extLst>
                </a:gridCol>
                <a:gridCol w="1422652">
                  <a:extLst>
                    <a:ext uri="{9D8B030D-6E8A-4147-A177-3AD203B41FA5}">
                      <a16:colId xmlns:a16="http://schemas.microsoft.com/office/drawing/2014/main" val="2331566747"/>
                    </a:ext>
                  </a:extLst>
                </a:gridCol>
              </a:tblGrid>
              <a:tr h="198054"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Семья</a:t>
                      </a:r>
                      <a:endParaRPr lang="ru-RU" sz="12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Дети</a:t>
                      </a:r>
                      <a:endParaRPr lang="ru-RU" sz="12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Дети группы риска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 </a:t>
                      </a:r>
                      <a:endParaRPr lang="ru-RU" sz="12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647442813"/>
                  </a:ext>
                </a:extLst>
              </a:tr>
              <a:tr h="30206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Полная </a:t>
                      </a:r>
                      <a:endParaRPr lang="ru-RU" sz="12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Неполная</a:t>
                      </a:r>
                      <a:endParaRPr lang="ru-RU" sz="12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Многодетная</a:t>
                      </a:r>
                      <a:endParaRPr lang="ru-RU" sz="12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Сироты </a:t>
                      </a:r>
                      <a:endParaRPr lang="ru-RU" sz="12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Инвалиды </a:t>
                      </a:r>
                      <a:endParaRPr lang="ru-RU" sz="12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66742755"/>
                  </a:ext>
                </a:extLst>
              </a:tr>
              <a:tr h="198119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528037162"/>
                  </a:ext>
                </a:extLst>
              </a:tr>
            </a:tbl>
          </a:graphicData>
        </a:graphic>
      </p:graphicFrame>
      <p:graphicFrame>
        <p:nvGraphicFramePr>
          <p:cNvPr id="10" name="Таблица 9">
            <a:extLst>
              <a:ext uri="{FF2B5EF4-FFF2-40B4-BE49-F238E27FC236}">
                <a16:creationId xmlns:a16="http://schemas.microsoft.com/office/drawing/2014/main" id="{1A8A2D63-735F-412C-8594-875037A5338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39162906"/>
              </p:ext>
            </p:extLst>
          </p:nvPr>
        </p:nvGraphicFramePr>
        <p:xfrm>
          <a:off x="684211" y="2293673"/>
          <a:ext cx="8441317" cy="69215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10077">
                  <a:extLst>
                    <a:ext uri="{9D8B030D-6E8A-4147-A177-3AD203B41FA5}">
                      <a16:colId xmlns:a16="http://schemas.microsoft.com/office/drawing/2014/main" val="1609286221"/>
                    </a:ext>
                  </a:extLst>
                </a:gridCol>
                <a:gridCol w="1115997">
                  <a:extLst>
                    <a:ext uri="{9D8B030D-6E8A-4147-A177-3AD203B41FA5}">
                      <a16:colId xmlns:a16="http://schemas.microsoft.com/office/drawing/2014/main" val="3964136581"/>
                    </a:ext>
                  </a:extLst>
                </a:gridCol>
                <a:gridCol w="941038">
                  <a:extLst>
                    <a:ext uri="{9D8B030D-6E8A-4147-A177-3AD203B41FA5}">
                      <a16:colId xmlns:a16="http://schemas.microsoft.com/office/drawing/2014/main" val="3791034805"/>
                    </a:ext>
                  </a:extLst>
                </a:gridCol>
                <a:gridCol w="1115997">
                  <a:extLst>
                    <a:ext uri="{9D8B030D-6E8A-4147-A177-3AD203B41FA5}">
                      <a16:colId xmlns:a16="http://schemas.microsoft.com/office/drawing/2014/main" val="3296349600"/>
                    </a:ext>
                  </a:extLst>
                </a:gridCol>
                <a:gridCol w="941038">
                  <a:extLst>
                    <a:ext uri="{9D8B030D-6E8A-4147-A177-3AD203B41FA5}">
                      <a16:colId xmlns:a16="http://schemas.microsoft.com/office/drawing/2014/main" val="3506183141"/>
                    </a:ext>
                  </a:extLst>
                </a:gridCol>
                <a:gridCol w="1115997">
                  <a:extLst>
                    <a:ext uri="{9D8B030D-6E8A-4147-A177-3AD203B41FA5}">
                      <a16:colId xmlns:a16="http://schemas.microsoft.com/office/drawing/2014/main" val="3271158986"/>
                    </a:ext>
                  </a:extLst>
                </a:gridCol>
                <a:gridCol w="1701173">
                  <a:extLst>
                    <a:ext uri="{9D8B030D-6E8A-4147-A177-3AD203B41FA5}">
                      <a16:colId xmlns:a16="http://schemas.microsoft.com/office/drawing/2014/main" val="2016840979"/>
                    </a:ext>
                  </a:extLst>
                </a:gridCol>
              </a:tblGrid>
              <a:tr h="22479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Дошкольники</a:t>
                      </a:r>
                      <a:endParaRPr lang="ru-RU" sz="12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До 10 лет</a:t>
                      </a:r>
                      <a:endParaRPr lang="ru-RU" sz="12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До 14 лет</a:t>
                      </a:r>
                      <a:endParaRPr lang="ru-RU" sz="12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От 15-18 лет</a:t>
                      </a:r>
                      <a:endParaRPr lang="ru-RU" sz="12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83046982"/>
                  </a:ext>
                </a:extLst>
              </a:tr>
              <a:tr h="14859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Количество</a:t>
                      </a:r>
                      <a:endParaRPr lang="ru-RU" sz="12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Мальчики</a:t>
                      </a:r>
                      <a:endParaRPr lang="ru-RU" sz="12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Девочки</a:t>
                      </a:r>
                      <a:endParaRPr lang="ru-RU" sz="12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Мальчики</a:t>
                      </a:r>
                      <a:endParaRPr lang="ru-RU" sz="12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Девочки</a:t>
                      </a:r>
                      <a:endParaRPr lang="ru-RU" sz="12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Мальчики</a:t>
                      </a:r>
                      <a:endParaRPr lang="ru-RU" sz="12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Девочки</a:t>
                      </a:r>
                      <a:endParaRPr lang="ru-RU" sz="12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513678973"/>
                  </a:ext>
                </a:extLst>
              </a:tr>
              <a:tr h="17145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34375140"/>
                  </a:ext>
                </a:extLst>
              </a:tr>
            </a:tbl>
          </a:graphicData>
        </a:graphic>
      </p:graphicFrame>
      <p:graphicFrame>
        <p:nvGraphicFramePr>
          <p:cNvPr id="14" name="Таблица 13">
            <a:extLst>
              <a:ext uri="{FF2B5EF4-FFF2-40B4-BE49-F238E27FC236}">
                <a16:creationId xmlns:a16="http://schemas.microsoft.com/office/drawing/2014/main" id="{D71BE8C9-3079-4EB7-8D9B-D8FEC8F86E4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92487564"/>
              </p:ext>
            </p:extLst>
          </p:nvPr>
        </p:nvGraphicFramePr>
        <p:xfrm>
          <a:off x="684210" y="3429001"/>
          <a:ext cx="11092154" cy="80810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128983">
                  <a:extLst>
                    <a:ext uri="{9D8B030D-6E8A-4147-A177-3AD203B41FA5}">
                      <a16:colId xmlns:a16="http://schemas.microsoft.com/office/drawing/2014/main" val="2734957227"/>
                    </a:ext>
                  </a:extLst>
                </a:gridCol>
                <a:gridCol w="2128983">
                  <a:extLst>
                    <a:ext uri="{9D8B030D-6E8A-4147-A177-3AD203B41FA5}">
                      <a16:colId xmlns:a16="http://schemas.microsoft.com/office/drawing/2014/main" val="3074515769"/>
                    </a:ext>
                  </a:extLst>
                </a:gridCol>
                <a:gridCol w="2128983">
                  <a:extLst>
                    <a:ext uri="{9D8B030D-6E8A-4147-A177-3AD203B41FA5}">
                      <a16:colId xmlns:a16="http://schemas.microsoft.com/office/drawing/2014/main" val="1275900621"/>
                    </a:ext>
                  </a:extLst>
                </a:gridCol>
                <a:gridCol w="4705205">
                  <a:extLst>
                    <a:ext uri="{9D8B030D-6E8A-4147-A177-3AD203B41FA5}">
                      <a16:colId xmlns:a16="http://schemas.microsoft.com/office/drawing/2014/main" val="415031730"/>
                    </a:ext>
                  </a:extLst>
                </a:gridCol>
              </a:tblGrid>
              <a:tr h="40409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>
                          <a:effectLst/>
                        </a:rPr>
                        <a:t>Победителей, призеров 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>
                          <a:effectLst/>
                        </a:rPr>
                        <a:t>Муниципального уровня</a:t>
                      </a:r>
                      <a:endParaRPr lang="ru-RU" sz="12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>
                          <a:effectLst/>
                        </a:rPr>
                        <a:t>Победителей, призеров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>
                          <a:effectLst/>
                        </a:rPr>
                        <a:t>Зонального уровня</a:t>
                      </a:r>
                      <a:endParaRPr lang="ru-RU" sz="12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>
                          <a:effectLst/>
                        </a:rPr>
                        <a:t>Победителей, призеров 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>
                          <a:effectLst/>
                        </a:rPr>
                        <a:t>Регионального уровня</a:t>
                      </a:r>
                      <a:endParaRPr lang="ru-RU" sz="12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>
                          <a:effectLst/>
                        </a:rPr>
                        <a:t>Победителей, призеров 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>
                          <a:effectLst/>
                        </a:rPr>
                        <a:t>Всероссийского, международного уровня</a:t>
                      </a:r>
                      <a:endParaRPr lang="ru-RU" sz="12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6542825"/>
                  </a:ext>
                </a:extLst>
              </a:tr>
              <a:tr h="31534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2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2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>
                          <a:effectLst/>
                        </a:rPr>
                        <a:t> </a:t>
                      </a:r>
                      <a:endParaRPr lang="ru-RU" sz="12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2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502095317"/>
                  </a:ext>
                </a:extLst>
              </a:tr>
            </a:tbl>
          </a:graphicData>
        </a:graphic>
      </p:graphicFrame>
      <p:graphicFrame>
        <p:nvGraphicFramePr>
          <p:cNvPr id="15" name="Таблица 14">
            <a:extLst>
              <a:ext uri="{FF2B5EF4-FFF2-40B4-BE49-F238E27FC236}">
                <a16:creationId xmlns:a16="http://schemas.microsoft.com/office/drawing/2014/main" id="{38C977A9-7FAD-4847-8B8C-B88054AF014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14814348"/>
              </p:ext>
            </p:extLst>
          </p:nvPr>
        </p:nvGraphicFramePr>
        <p:xfrm>
          <a:off x="684210" y="4978400"/>
          <a:ext cx="11239932" cy="140392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92696">
                  <a:extLst>
                    <a:ext uri="{9D8B030D-6E8A-4147-A177-3AD203B41FA5}">
                      <a16:colId xmlns:a16="http://schemas.microsoft.com/office/drawing/2014/main" val="2776848703"/>
                    </a:ext>
                  </a:extLst>
                </a:gridCol>
                <a:gridCol w="863291">
                  <a:extLst>
                    <a:ext uri="{9D8B030D-6E8A-4147-A177-3AD203B41FA5}">
                      <a16:colId xmlns:a16="http://schemas.microsoft.com/office/drawing/2014/main" val="2659382173"/>
                    </a:ext>
                  </a:extLst>
                </a:gridCol>
                <a:gridCol w="3102953">
                  <a:extLst>
                    <a:ext uri="{9D8B030D-6E8A-4147-A177-3AD203B41FA5}">
                      <a16:colId xmlns:a16="http://schemas.microsoft.com/office/drawing/2014/main" val="4255287253"/>
                    </a:ext>
                  </a:extLst>
                </a:gridCol>
                <a:gridCol w="973211">
                  <a:extLst>
                    <a:ext uri="{9D8B030D-6E8A-4147-A177-3AD203B41FA5}">
                      <a16:colId xmlns:a16="http://schemas.microsoft.com/office/drawing/2014/main" val="2196133454"/>
                    </a:ext>
                  </a:extLst>
                </a:gridCol>
                <a:gridCol w="1946914">
                  <a:extLst>
                    <a:ext uri="{9D8B030D-6E8A-4147-A177-3AD203B41FA5}">
                      <a16:colId xmlns:a16="http://schemas.microsoft.com/office/drawing/2014/main" val="2607239354"/>
                    </a:ext>
                  </a:extLst>
                </a:gridCol>
                <a:gridCol w="3960867">
                  <a:extLst>
                    <a:ext uri="{9D8B030D-6E8A-4147-A177-3AD203B41FA5}">
                      <a16:colId xmlns:a16="http://schemas.microsoft.com/office/drawing/2014/main" val="3901436301"/>
                    </a:ext>
                  </a:extLst>
                </a:gridCol>
              </a:tblGrid>
              <a:tr h="43897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№ п/п</a:t>
                      </a:r>
                      <a:endParaRPr lang="ru-RU" sz="11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53" marR="6355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Дата </a:t>
                      </a:r>
                      <a:endParaRPr lang="ru-RU" sz="11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53" marR="6355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Название мероприятия</a:t>
                      </a:r>
                      <a:endParaRPr lang="ru-RU" sz="11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53" marR="6355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Количество участников</a:t>
                      </a:r>
                      <a:endParaRPr lang="ru-RU" sz="11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53" marR="6355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Участник</a:t>
                      </a:r>
                      <a:endParaRPr lang="ru-RU" sz="11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53" marR="6355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Вид достижений </a:t>
                      </a:r>
                      <a:endParaRPr lang="ru-RU" sz="11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53" marR="63553" marT="0" marB="0"/>
                </a:tc>
                <a:extLst>
                  <a:ext uri="{0D108BD9-81ED-4DB2-BD59-A6C34878D82A}">
                    <a16:rowId xmlns:a16="http://schemas.microsoft.com/office/drawing/2014/main" val="1329176711"/>
                  </a:ext>
                </a:extLst>
              </a:tr>
              <a:tr h="354408"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53" marR="63553" marT="0" marB="0"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63553" marR="63553" marT="0" marB="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3553" marR="63553" marT="0" marB="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3553" marR="63553" marT="0" marB="0" anchor="ctr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3553" marR="63553" marT="0" marB="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3553" marR="63553" marT="0" marB="0"/>
                </a:tc>
                <a:extLst>
                  <a:ext uri="{0D108BD9-81ED-4DB2-BD59-A6C34878D82A}">
                    <a16:rowId xmlns:a16="http://schemas.microsoft.com/office/drawing/2014/main" val="938340464"/>
                  </a:ext>
                </a:extLst>
              </a:tr>
              <a:tr h="610548"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53" marR="63553" marT="0" marB="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3553" marR="63553" marT="0" marB="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3553" marR="63553" marT="0" marB="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3553" marR="63553" marT="0" marB="0" anchor="ctr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3553" marR="63553" marT="0" marB="0"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63553" marR="63553" marT="0" marB="0"/>
                </a:tc>
                <a:extLst>
                  <a:ext uri="{0D108BD9-81ED-4DB2-BD59-A6C34878D82A}">
                    <a16:rowId xmlns:a16="http://schemas.microsoft.com/office/drawing/2014/main" val="666771988"/>
                  </a:ext>
                </a:extLst>
              </a:tr>
            </a:tbl>
          </a:graphicData>
        </a:graphic>
      </p:graphicFrame>
      <p:sp>
        <p:nvSpPr>
          <p:cNvPr id="26" name="Прямоугольник 25">
            <a:extLst>
              <a:ext uri="{FF2B5EF4-FFF2-40B4-BE49-F238E27FC236}">
                <a16:creationId xmlns:a16="http://schemas.microsoft.com/office/drawing/2014/main" id="{9F86A959-69DD-4024-88B0-0E0289B9D88C}"/>
              </a:ext>
            </a:extLst>
          </p:cNvPr>
          <p:cNvSpPr/>
          <p:nvPr/>
        </p:nvSpPr>
        <p:spPr>
          <a:xfrm>
            <a:off x="684210" y="3075913"/>
            <a:ext cx="3069815" cy="32028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14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Организационно – массовая работа</a:t>
            </a:r>
            <a:endParaRPr lang="ru-RU" sz="1200" b="1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44369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C2B9077-0DC5-479D-B4DC-FB46D51589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037CB60-4118-44F6-8828-E64B3C12CD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2" y="0"/>
            <a:ext cx="8534400" cy="863601"/>
          </a:xfrm>
        </p:spPr>
        <p:txBody>
          <a:bodyPr>
            <a:normAutofit/>
          </a:bodyPr>
          <a:lstStyle/>
          <a:p>
            <a:r>
              <a:rPr lang="ru-RU" sz="1600" dirty="0">
                <a:solidFill>
                  <a:schemeClr val="bg1"/>
                </a:solidFill>
              </a:rPr>
              <a:t>Участие в педагогических конкурсах, личные достижения педагога</a:t>
            </a:r>
          </a:p>
          <a:p>
            <a:endParaRPr lang="ru-RU" dirty="0"/>
          </a:p>
        </p:txBody>
      </p:sp>
      <p:graphicFrame>
        <p:nvGraphicFramePr>
          <p:cNvPr id="4" name="Таблица 3">
            <a:extLst>
              <a:ext uri="{FF2B5EF4-FFF2-40B4-BE49-F238E27FC236}">
                <a16:creationId xmlns:a16="http://schemas.microsoft.com/office/drawing/2014/main" id="{19A17C04-49FC-479F-BDB7-EBA40CD51FD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99990722"/>
              </p:ext>
            </p:extLst>
          </p:nvPr>
        </p:nvGraphicFramePr>
        <p:xfrm>
          <a:off x="129309" y="494949"/>
          <a:ext cx="11378479" cy="135938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45654">
                  <a:extLst>
                    <a:ext uri="{9D8B030D-6E8A-4147-A177-3AD203B41FA5}">
                      <a16:colId xmlns:a16="http://schemas.microsoft.com/office/drawing/2014/main" val="2923497045"/>
                    </a:ext>
                  </a:extLst>
                </a:gridCol>
                <a:gridCol w="1383488">
                  <a:extLst>
                    <a:ext uri="{9D8B030D-6E8A-4147-A177-3AD203B41FA5}">
                      <a16:colId xmlns:a16="http://schemas.microsoft.com/office/drawing/2014/main" val="2410436042"/>
                    </a:ext>
                  </a:extLst>
                </a:gridCol>
                <a:gridCol w="2983918">
                  <a:extLst>
                    <a:ext uri="{9D8B030D-6E8A-4147-A177-3AD203B41FA5}">
                      <a16:colId xmlns:a16="http://schemas.microsoft.com/office/drawing/2014/main" val="3938175876"/>
                    </a:ext>
                  </a:extLst>
                </a:gridCol>
                <a:gridCol w="3298447">
                  <a:extLst>
                    <a:ext uri="{9D8B030D-6E8A-4147-A177-3AD203B41FA5}">
                      <a16:colId xmlns:a16="http://schemas.microsoft.com/office/drawing/2014/main" val="1224638393"/>
                    </a:ext>
                  </a:extLst>
                </a:gridCol>
                <a:gridCol w="2766972">
                  <a:extLst>
                    <a:ext uri="{9D8B030D-6E8A-4147-A177-3AD203B41FA5}">
                      <a16:colId xmlns:a16="http://schemas.microsoft.com/office/drawing/2014/main" val="3862972125"/>
                    </a:ext>
                  </a:extLst>
                </a:gridCol>
              </a:tblGrid>
              <a:tr h="22695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u-RU" sz="700">
                          <a:effectLst/>
                        </a:rPr>
                        <a:t>№ п/п</a:t>
                      </a:r>
                      <a:endParaRPr lang="ru-RU" sz="7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552" marR="3855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u-RU" sz="700">
                          <a:effectLst/>
                        </a:rPr>
                        <a:t>Дата</a:t>
                      </a:r>
                      <a:endParaRPr lang="ru-RU" sz="7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552" marR="3855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u-RU" sz="700">
                          <a:effectLst/>
                        </a:rPr>
                        <a:t>Организатор мероприятия</a:t>
                      </a:r>
                      <a:endParaRPr lang="ru-RU" sz="7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552" marR="3855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u-RU" sz="700">
                          <a:effectLst/>
                        </a:rPr>
                        <a:t> Название мероприятия</a:t>
                      </a:r>
                      <a:endParaRPr lang="ru-RU" sz="7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552" marR="3855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u-RU" sz="700">
                          <a:effectLst/>
                        </a:rPr>
                        <a:t>Результат</a:t>
                      </a:r>
                      <a:endParaRPr lang="ru-RU" sz="7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552" marR="38552" marT="0" marB="0"/>
                </a:tc>
                <a:extLst>
                  <a:ext uri="{0D108BD9-81ED-4DB2-BD59-A6C34878D82A}">
                    <a16:rowId xmlns:a16="http://schemas.microsoft.com/office/drawing/2014/main" val="3808816937"/>
                  </a:ext>
                </a:extLst>
              </a:tr>
              <a:tr h="55079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u-RU" sz="700">
                          <a:effectLst/>
                        </a:rPr>
                        <a:t>1.</a:t>
                      </a:r>
                      <a:endParaRPr lang="ru-RU" sz="7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552" marR="38552" marT="0" marB="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38552" marR="38552" marT="0" marB="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38552" marR="38552" marT="0" marB="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38552" marR="38552" marT="0" marB="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38552" marR="38552" marT="0" marB="0"/>
                </a:tc>
                <a:extLst>
                  <a:ext uri="{0D108BD9-81ED-4DB2-BD59-A6C34878D82A}">
                    <a16:rowId xmlns:a16="http://schemas.microsoft.com/office/drawing/2014/main" val="1727733294"/>
                  </a:ext>
                </a:extLst>
              </a:tr>
              <a:tr h="58163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u-RU" sz="700">
                          <a:effectLst/>
                        </a:rPr>
                        <a:t>2.</a:t>
                      </a:r>
                      <a:endParaRPr lang="ru-RU" sz="7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552" marR="38552" marT="0" marB="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38552" marR="38552" marT="0" marB="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38552" marR="38552" marT="0" marB="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38552" marR="38552" marT="0" marB="0"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38552" marR="38552" marT="0" marB="0"/>
                </a:tc>
                <a:extLst>
                  <a:ext uri="{0D108BD9-81ED-4DB2-BD59-A6C34878D82A}">
                    <a16:rowId xmlns:a16="http://schemas.microsoft.com/office/drawing/2014/main" val="1470248862"/>
                  </a:ext>
                </a:extLst>
              </a:tr>
            </a:tbl>
          </a:graphicData>
        </a:graphic>
      </p:graphicFrame>
      <p:graphicFrame>
        <p:nvGraphicFramePr>
          <p:cNvPr id="5" name="Таблица 4">
            <a:extLst>
              <a:ext uri="{FF2B5EF4-FFF2-40B4-BE49-F238E27FC236}">
                <a16:creationId xmlns:a16="http://schemas.microsoft.com/office/drawing/2014/main" id="{FB15BF70-38FC-41EE-A176-F767116AF37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82762977"/>
              </p:ext>
            </p:extLst>
          </p:nvPr>
        </p:nvGraphicFramePr>
        <p:xfrm>
          <a:off x="591849" y="2905346"/>
          <a:ext cx="10925896" cy="17064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97045">
                  <a:extLst>
                    <a:ext uri="{9D8B030D-6E8A-4147-A177-3AD203B41FA5}">
                      <a16:colId xmlns:a16="http://schemas.microsoft.com/office/drawing/2014/main" val="2881007320"/>
                    </a:ext>
                  </a:extLst>
                </a:gridCol>
                <a:gridCol w="1084079">
                  <a:extLst>
                    <a:ext uri="{9D8B030D-6E8A-4147-A177-3AD203B41FA5}">
                      <a16:colId xmlns:a16="http://schemas.microsoft.com/office/drawing/2014/main" val="2039822467"/>
                    </a:ext>
                  </a:extLst>
                </a:gridCol>
                <a:gridCol w="2338151">
                  <a:extLst>
                    <a:ext uri="{9D8B030D-6E8A-4147-A177-3AD203B41FA5}">
                      <a16:colId xmlns:a16="http://schemas.microsoft.com/office/drawing/2014/main" val="2433842887"/>
                    </a:ext>
                  </a:extLst>
                </a:gridCol>
                <a:gridCol w="2251096">
                  <a:extLst>
                    <a:ext uri="{9D8B030D-6E8A-4147-A177-3AD203B41FA5}">
                      <a16:colId xmlns:a16="http://schemas.microsoft.com/office/drawing/2014/main" val="3674053038"/>
                    </a:ext>
                  </a:extLst>
                </a:gridCol>
                <a:gridCol w="1041727">
                  <a:extLst>
                    <a:ext uri="{9D8B030D-6E8A-4147-A177-3AD203B41FA5}">
                      <a16:colId xmlns:a16="http://schemas.microsoft.com/office/drawing/2014/main" val="114185046"/>
                    </a:ext>
                  </a:extLst>
                </a:gridCol>
                <a:gridCol w="3813798">
                  <a:extLst>
                    <a:ext uri="{9D8B030D-6E8A-4147-A177-3AD203B41FA5}">
                      <a16:colId xmlns:a16="http://schemas.microsoft.com/office/drawing/2014/main" val="705637634"/>
                    </a:ext>
                  </a:extLst>
                </a:gridCol>
              </a:tblGrid>
              <a:tr h="37398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effectLst/>
                        </a:rPr>
                        <a:t>№ п/п</a:t>
                      </a:r>
                      <a:endParaRPr lang="ru-RU" sz="11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27" marR="6352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effectLst/>
                        </a:rPr>
                        <a:t>Дата</a:t>
                      </a:r>
                      <a:endParaRPr lang="ru-RU" sz="11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27" marR="6352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effectLst/>
                        </a:rPr>
                        <a:t>Организатор мероприятия</a:t>
                      </a:r>
                      <a:endParaRPr lang="ru-RU" sz="11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27" marR="6352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effectLst/>
                        </a:rPr>
                        <a:t>Название мероприятия</a:t>
                      </a:r>
                      <a:endParaRPr lang="ru-RU" sz="11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27" marR="6352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effectLst/>
                        </a:rPr>
                        <a:t>Количество часов</a:t>
                      </a:r>
                      <a:endParaRPr lang="ru-RU" sz="11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27" marR="6352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effectLst/>
                        </a:rPr>
                        <a:t>Результат</a:t>
                      </a:r>
                      <a:endParaRPr lang="ru-RU" sz="11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27" marR="63527" marT="0" marB="0"/>
                </a:tc>
                <a:extLst>
                  <a:ext uri="{0D108BD9-81ED-4DB2-BD59-A6C34878D82A}">
                    <a16:rowId xmlns:a16="http://schemas.microsoft.com/office/drawing/2014/main" val="483738976"/>
                  </a:ext>
                </a:extLst>
              </a:tr>
              <a:tr h="56880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effectLst/>
                        </a:rPr>
                        <a:t>1</a:t>
                      </a:r>
                      <a:endParaRPr lang="ru-RU" sz="11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27" marR="63527" marT="0" marB="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3527" marR="63527" marT="0" marB="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3527" marR="63527" marT="0" marB="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3527" marR="63527" marT="0" marB="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3527" marR="63527" marT="0" marB="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3527" marR="63527" marT="0" marB="0"/>
                </a:tc>
                <a:extLst>
                  <a:ext uri="{0D108BD9-81ED-4DB2-BD59-A6C34878D82A}">
                    <a16:rowId xmlns:a16="http://schemas.microsoft.com/office/drawing/2014/main" val="1879728522"/>
                  </a:ext>
                </a:extLst>
              </a:tr>
              <a:tr h="76362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effectLst/>
                        </a:rPr>
                        <a:t>2</a:t>
                      </a:r>
                      <a:endParaRPr lang="ru-RU" sz="11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27" marR="63527" marT="0" marB="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3527" marR="63527" marT="0" marB="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3527" marR="63527" marT="0" marB="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3527" marR="63527" marT="0" marB="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3527" marR="63527" marT="0" marB="0"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63527" marR="63527" marT="0" marB="0"/>
                </a:tc>
                <a:extLst>
                  <a:ext uri="{0D108BD9-81ED-4DB2-BD59-A6C34878D82A}">
                    <a16:rowId xmlns:a16="http://schemas.microsoft.com/office/drawing/2014/main" val="3837922918"/>
                  </a:ext>
                </a:extLst>
              </a:tr>
            </a:tbl>
          </a:graphicData>
        </a:graphic>
      </p:graphicFrame>
      <p:sp>
        <p:nvSpPr>
          <p:cNvPr id="6" name="Rectangle 1">
            <a:extLst>
              <a:ext uri="{FF2B5EF4-FFF2-40B4-BE49-F238E27FC236}">
                <a16:creationId xmlns:a16="http://schemas.microsoft.com/office/drawing/2014/main" id="{7B39AD4C-03B9-46FF-BFD4-DA92ED6EFB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1849" y="290527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4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Повышение уровня квалификации</a:t>
            </a:r>
            <a:r>
              <a:rPr kumimoji="0" lang="ru-RU" altLang="ru-RU" sz="1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ru-RU" altLang="ru-RU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(дата, тема курсов и образования) </a:t>
            </a:r>
            <a:endParaRPr kumimoji="0" lang="ru-RU" alt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C2B7A681-8067-4D3D-9AAA-ED0FA11253CA}"/>
              </a:ext>
            </a:extLst>
          </p:cNvPr>
          <p:cNvSpPr/>
          <p:nvPr/>
        </p:nvSpPr>
        <p:spPr>
          <a:xfrm>
            <a:off x="905164" y="2047109"/>
            <a:ext cx="6096000" cy="352789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sz="1600" b="1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Повышение уровня квалификации</a:t>
            </a:r>
            <a:r>
              <a:rPr lang="ru-RU" sz="16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14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(дата, тема курсов и образования) </a:t>
            </a:r>
            <a:endParaRPr lang="ru-RU" sz="1400" b="1" dirty="0">
              <a:solidFill>
                <a:schemeClr val="bg1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93847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>
            <a:extLst>
              <a:ext uri="{FF2B5EF4-FFF2-40B4-BE49-F238E27FC236}">
                <a16:creationId xmlns:a16="http://schemas.microsoft.com/office/drawing/2014/main" id="{5580766E-D66D-447D-A5DF-B4D536DBB84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00791609"/>
              </p:ext>
            </p:extLst>
          </p:nvPr>
        </p:nvGraphicFramePr>
        <p:xfrm>
          <a:off x="1542474" y="2222539"/>
          <a:ext cx="7439604" cy="2160207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304233">
                  <a:extLst>
                    <a:ext uri="{9D8B030D-6E8A-4147-A177-3AD203B41FA5}">
                      <a16:colId xmlns:a16="http://schemas.microsoft.com/office/drawing/2014/main" val="4114063201"/>
                    </a:ext>
                  </a:extLst>
                </a:gridCol>
                <a:gridCol w="2099727">
                  <a:extLst>
                    <a:ext uri="{9D8B030D-6E8A-4147-A177-3AD203B41FA5}">
                      <a16:colId xmlns:a16="http://schemas.microsoft.com/office/drawing/2014/main" val="984854551"/>
                    </a:ext>
                  </a:extLst>
                </a:gridCol>
                <a:gridCol w="1154665">
                  <a:extLst>
                    <a:ext uri="{9D8B030D-6E8A-4147-A177-3AD203B41FA5}">
                      <a16:colId xmlns:a16="http://schemas.microsoft.com/office/drawing/2014/main" val="1572156756"/>
                    </a:ext>
                  </a:extLst>
                </a:gridCol>
                <a:gridCol w="1356121">
                  <a:extLst>
                    <a:ext uri="{9D8B030D-6E8A-4147-A177-3AD203B41FA5}">
                      <a16:colId xmlns:a16="http://schemas.microsoft.com/office/drawing/2014/main" val="3899958547"/>
                    </a:ext>
                  </a:extLst>
                </a:gridCol>
                <a:gridCol w="1367230">
                  <a:extLst>
                    <a:ext uri="{9D8B030D-6E8A-4147-A177-3AD203B41FA5}">
                      <a16:colId xmlns:a16="http://schemas.microsoft.com/office/drawing/2014/main" val="2968851184"/>
                    </a:ext>
                  </a:extLst>
                </a:gridCol>
                <a:gridCol w="1157628">
                  <a:extLst>
                    <a:ext uri="{9D8B030D-6E8A-4147-A177-3AD203B41FA5}">
                      <a16:colId xmlns:a16="http://schemas.microsoft.com/office/drawing/2014/main" val="2146911271"/>
                    </a:ext>
                  </a:extLst>
                </a:gridCol>
              </a:tblGrid>
              <a:tr h="46519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№</a:t>
                      </a:r>
                      <a:endParaRPr lang="ru-RU" sz="90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п/п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357" marR="5735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Фамилия, имя</a:t>
                      </a:r>
                      <a:endParaRPr lang="ru-RU" sz="9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ребенка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357" marR="5735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Этап обучения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357" marR="5735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Год обучения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357" marR="5735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Содержание</a:t>
                      </a:r>
                      <a:endParaRPr lang="ru-RU" sz="9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аттестации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357" marR="5735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Итоговый</a:t>
                      </a:r>
                      <a:endParaRPr lang="ru-RU" sz="9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результат( % освоения)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357" marR="57357" marT="0" marB="0"/>
                </a:tc>
                <a:extLst>
                  <a:ext uri="{0D108BD9-81ED-4DB2-BD59-A6C34878D82A}">
                    <a16:rowId xmlns:a16="http://schemas.microsoft.com/office/drawing/2014/main" val="1406291707"/>
                  </a:ext>
                </a:extLst>
              </a:tr>
              <a:tr h="247028"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357" marR="57357" marT="0" marB="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57357" marR="57357" marT="0" marB="0"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57357" marR="57357" marT="0" marB="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57357" marR="57357" marT="0" marB="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57357" marR="57357" marT="0" marB="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57357" marR="57357" marT="0" marB="0"/>
                </a:tc>
                <a:extLst>
                  <a:ext uri="{0D108BD9-81ED-4DB2-BD59-A6C34878D82A}">
                    <a16:rowId xmlns:a16="http://schemas.microsoft.com/office/drawing/2014/main" val="2779878495"/>
                  </a:ext>
                </a:extLst>
              </a:tr>
              <a:tr h="259453"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357" marR="57357" marT="0" marB="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57357" marR="57357" marT="0" marB="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57357" marR="57357" marT="0" marB="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57357" marR="57357" marT="0" marB="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57357" marR="57357" marT="0" marB="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57357" marR="57357" marT="0" marB="0"/>
                </a:tc>
                <a:extLst>
                  <a:ext uri="{0D108BD9-81ED-4DB2-BD59-A6C34878D82A}">
                    <a16:rowId xmlns:a16="http://schemas.microsoft.com/office/drawing/2014/main" val="804684434"/>
                  </a:ext>
                </a:extLst>
              </a:tr>
              <a:tr h="247028"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357" marR="57357" marT="0" marB="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57357" marR="57357" marT="0" marB="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57357" marR="57357" marT="0" marB="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57357" marR="57357" marT="0" marB="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57357" marR="57357" marT="0" marB="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57357" marR="57357" marT="0" marB="0"/>
                </a:tc>
                <a:extLst>
                  <a:ext uri="{0D108BD9-81ED-4DB2-BD59-A6C34878D82A}">
                    <a16:rowId xmlns:a16="http://schemas.microsoft.com/office/drawing/2014/main" val="1896726689"/>
                  </a:ext>
                </a:extLst>
              </a:tr>
              <a:tr h="247028"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357" marR="57357" marT="0" marB="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57357" marR="57357" marT="0" marB="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57357" marR="57357" marT="0" marB="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57357" marR="57357" marT="0" marB="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57357" marR="57357" marT="0" marB="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57357" marR="57357" marT="0" marB="0"/>
                </a:tc>
                <a:extLst>
                  <a:ext uri="{0D108BD9-81ED-4DB2-BD59-A6C34878D82A}">
                    <a16:rowId xmlns:a16="http://schemas.microsoft.com/office/drawing/2014/main" val="365114024"/>
                  </a:ext>
                </a:extLst>
              </a:tr>
              <a:tr h="247028"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357" marR="57357" marT="0" marB="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57357" marR="57357" marT="0" marB="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57357" marR="57357" marT="0" marB="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57357" marR="57357" marT="0" marB="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57357" marR="57357" marT="0" marB="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57357" marR="57357" marT="0" marB="0"/>
                </a:tc>
                <a:extLst>
                  <a:ext uri="{0D108BD9-81ED-4DB2-BD59-A6C34878D82A}">
                    <a16:rowId xmlns:a16="http://schemas.microsoft.com/office/drawing/2014/main" val="4130955750"/>
                  </a:ext>
                </a:extLst>
              </a:tr>
              <a:tr h="247028"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357" marR="57357" marT="0" marB="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57357" marR="57357" marT="0" marB="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57357" marR="57357" marT="0" marB="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57357" marR="57357" marT="0" marB="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57357" marR="57357" marT="0" marB="0"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57357" marR="57357" marT="0" marB="0"/>
                </a:tc>
                <a:extLst>
                  <a:ext uri="{0D108BD9-81ED-4DB2-BD59-A6C34878D82A}">
                    <a16:rowId xmlns:a16="http://schemas.microsoft.com/office/drawing/2014/main" val="3100354200"/>
                  </a:ext>
                </a:extLst>
              </a:tr>
            </a:tbl>
          </a:graphicData>
        </a:graphic>
      </p:graphicFrame>
      <p:sp>
        <p:nvSpPr>
          <p:cNvPr id="5" name="Rectangle 1">
            <a:extLst>
              <a:ext uri="{FF2B5EF4-FFF2-40B4-BE49-F238E27FC236}">
                <a16:creationId xmlns:a16="http://schemas.microsoft.com/office/drawing/2014/main" id="{22DDB3B0-CE3C-4C3D-B1B8-4AB86E37921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06763" y="0"/>
            <a:ext cx="8982075" cy="25853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449263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Протокол результатов  итоговой   аттестации воспитанников объединения</a:t>
            </a:r>
            <a:endParaRPr kumimoji="0" lang="ru-RU" altLang="ru-RU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449263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2022- 2023 учебного года</a:t>
            </a:r>
            <a:endParaRPr kumimoji="0" lang="ru-RU" altLang="ru-RU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Название детского объединения  « Родник»</a:t>
            </a:r>
            <a:endParaRPr kumimoji="0" lang="ru-RU" altLang="ru-RU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Фамилия, имя, отчество педагога  Мордасова Т.В.</a:t>
            </a:r>
            <a:endParaRPr kumimoji="0" lang="ru-RU" altLang="ru-RU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№ группы (год обучения)   1 год обучения  Дата проведения  19.12.2022г.</a:t>
            </a:r>
            <a:endParaRPr kumimoji="0" lang="ru-RU" altLang="ru-RU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Форма проведения  изготовление поделки по образцу</a:t>
            </a:r>
            <a:endParaRPr kumimoji="0" lang="ru-RU" altLang="ru-RU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Форма оценки результатов зачёт/ не зачет</a:t>
            </a:r>
            <a:endParaRPr kumimoji="0" lang="ru-RU" altLang="ru-RU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Члены аттестационной комиссии: </a:t>
            </a:r>
            <a:r>
              <a:rPr kumimoji="0" lang="ru-RU" altLang="ru-RU" sz="1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Красноруцкая</a:t>
            </a:r>
            <a:r>
              <a:rPr kumimoji="0" lang="ru-RU" altLang="ru-RU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О.В.,</a:t>
            </a:r>
            <a:r>
              <a:rPr kumimoji="0" lang="ru-RU" altLang="ru-RU" sz="1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Степанцова</a:t>
            </a:r>
            <a:r>
              <a:rPr kumimoji="0" lang="ru-RU" altLang="ru-RU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Т.В.., Черноусова М.А.</a:t>
            </a:r>
            <a:endParaRPr kumimoji="0" lang="ru-RU" altLang="ru-RU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_________________</a:t>
            </a:r>
            <a:endParaRPr kumimoji="0" lang="ru-RU" altLang="ru-RU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F22AF6A6-A1BF-4305-BBD0-60F102D85C5C}"/>
              </a:ext>
            </a:extLst>
          </p:cNvPr>
          <p:cNvSpPr/>
          <p:nvPr/>
        </p:nvSpPr>
        <p:spPr>
          <a:xfrm>
            <a:off x="1006764" y="4435040"/>
            <a:ext cx="9873672" cy="16004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449263"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altLang="ru-RU" sz="1400" b="1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indent="449263"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altLang="ru-RU" sz="1400" b="1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indent="449263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sz="1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Результаты  итоговой  аттестации</a:t>
            </a:r>
            <a:endParaRPr lang="ru-RU" alt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indent="449263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sz="1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Всего аттестовано 15 обучающихся. Из них по результатам аттестации: высокий уровень 9  чел., средний уровень 6 чел.,    </a:t>
            </a:r>
          </a:p>
          <a:p>
            <a:pPr lvl="0" indent="449263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sz="1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низкий уровень 0 чел.</a:t>
            </a:r>
            <a:endParaRPr lang="ru-RU" alt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indent="449263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sz="1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Подпись педагога____________________________________________</a:t>
            </a:r>
            <a:endParaRPr lang="ru-RU" alt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indent="449263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sz="1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Подпись членов аттестационной комиссии _____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67034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748756F4-F2AD-4B0D-BC5C-DAFBDE7B70B1}"/>
              </a:ext>
            </a:extLst>
          </p:cNvPr>
          <p:cNvSpPr/>
          <p:nvPr/>
        </p:nvSpPr>
        <p:spPr>
          <a:xfrm>
            <a:off x="508000" y="360218"/>
            <a:ext cx="11582400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ru-RU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Оформление программы:</a:t>
            </a:r>
            <a:endParaRPr lang="ru-RU" sz="2000" dirty="0">
              <a:solidFill>
                <a:schemeClr val="bg1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Font typeface="Arial" panose="020B0604020202020204" pitchFamily="34" charset="0"/>
              <a:buChar char="−"/>
            </a:pP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ea typeface="Noto Sans Symbols"/>
                <a:cs typeface="Times New Roman" panose="02020603050405020304" pitchFamily="18" charset="0"/>
              </a:rPr>
              <a:t>деловой стиль документа;</a:t>
            </a:r>
            <a:endParaRPr lang="ru-RU" sz="2000" dirty="0">
              <a:solidFill>
                <a:schemeClr val="bg1"/>
              </a:solidFill>
              <a:latin typeface="Times New Roman" panose="02020603050405020304" pitchFamily="18" charset="0"/>
              <a:ea typeface="Noto Sans Symbols"/>
              <a:cs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Font typeface="Arial" panose="020B0604020202020204" pitchFamily="34" charset="0"/>
              <a:buChar char="−"/>
            </a:pP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ea typeface="Noto Sans Symbols"/>
                <a:cs typeface="Times New Roman" panose="02020603050405020304" pitchFamily="18" charset="0"/>
              </a:rPr>
              <a:t>четкая структура и логичность изложения;</a:t>
            </a:r>
            <a:endParaRPr lang="ru-RU" sz="2000" dirty="0">
              <a:solidFill>
                <a:schemeClr val="bg1"/>
              </a:solidFill>
              <a:latin typeface="Times New Roman" panose="02020603050405020304" pitchFamily="18" charset="0"/>
              <a:ea typeface="Noto Sans Symbols"/>
              <a:cs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Font typeface="Arial" panose="020B0604020202020204" pitchFamily="34" charset="0"/>
              <a:buChar char="−"/>
            </a:pP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ea typeface="Noto Sans Symbols"/>
                <a:cs typeface="Times New Roman" panose="02020603050405020304" pitchFamily="18" charset="0"/>
              </a:rPr>
              <a:t>оптимальность объема программы. </a:t>
            </a:r>
            <a:endParaRPr lang="ru-RU" sz="2000" dirty="0">
              <a:solidFill>
                <a:schemeClr val="bg1"/>
              </a:solidFill>
              <a:latin typeface="Times New Roman" panose="02020603050405020304" pitchFamily="18" charset="0"/>
              <a:ea typeface="Noto Sans Symbols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Оформление текста программы соответствует следующим требованиям: </a:t>
            </a:r>
            <a:endParaRPr lang="ru-RU" sz="2000" dirty="0">
              <a:solidFill>
                <a:schemeClr val="bg1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Font typeface="Arial" panose="020B0604020202020204" pitchFamily="34" charset="0"/>
              <a:buChar char="−"/>
            </a:pP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ea typeface="Noto Sans Symbols"/>
                <a:cs typeface="Times New Roman" panose="02020603050405020304" pitchFamily="18" charset="0"/>
              </a:rPr>
              <a:t>поля (верхнее и нижнее – 2 см, левое – 3 см, правое – 1 см); </a:t>
            </a:r>
            <a:endParaRPr lang="ru-RU" sz="2000" dirty="0">
              <a:solidFill>
                <a:schemeClr val="bg1"/>
              </a:solidFill>
              <a:latin typeface="Times New Roman" panose="02020603050405020304" pitchFamily="18" charset="0"/>
              <a:ea typeface="Noto Sans Symbols"/>
              <a:cs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Font typeface="Arial" panose="020B0604020202020204" pitchFamily="34" charset="0"/>
              <a:buChar char="−"/>
            </a:pP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ea typeface="Noto Sans Symbols"/>
                <a:cs typeface="Times New Roman" panose="02020603050405020304" pitchFamily="18" charset="0"/>
              </a:rPr>
              <a:t>сквозная нумерация страниц;</a:t>
            </a:r>
            <a:endParaRPr lang="ru-RU" sz="2000" dirty="0">
              <a:solidFill>
                <a:schemeClr val="bg1"/>
              </a:solidFill>
              <a:latin typeface="Times New Roman" panose="02020603050405020304" pitchFamily="18" charset="0"/>
              <a:ea typeface="Noto Sans Symbols"/>
              <a:cs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Font typeface="Arial" panose="020B0604020202020204" pitchFamily="34" charset="0"/>
              <a:buChar char="−"/>
            </a:pP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ea typeface="Noto Sans Symbols"/>
                <a:cs typeface="Times New Roman" panose="02020603050405020304" pitchFamily="18" charset="0"/>
              </a:rPr>
              <a:t>шрифт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ea typeface="Noto Sans Symbols"/>
                <a:cs typeface="Times New Roman" panose="02020603050405020304" pitchFamily="18" charset="0"/>
              </a:rPr>
              <a:t>Times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ea typeface="Noto Sans Symbols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ea typeface="Noto Sans Symbols"/>
                <a:cs typeface="Times New Roman" panose="02020603050405020304" pitchFamily="18" charset="0"/>
              </a:rPr>
              <a:t>NewRoman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ea typeface="Noto Sans Symbols"/>
                <a:cs typeface="Times New Roman" panose="02020603050405020304" pitchFamily="18" charset="0"/>
              </a:rPr>
              <a:t>, размер 14, междустрочный интервал – 1,0;</a:t>
            </a:r>
            <a:endParaRPr lang="ru-RU" sz="2000" dirty="0">
              <a:solidFill>
                <a:schemeClr val="bg1"/>
              </a:solidFill>
              <a:latin typeface="Times New Roman" panose="02020603050405020304" pitchFamily="18" charset="0"/>
              <a:ea typeface="Noto Sans Symbols"/>
              <a:cs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Font typeface="Arial" panose="020B0604020202020204" pitchFamily="34" charset="0"/>
              <a:buChar char="−"/>
            </a:pP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ea typeface="Noto Sans Symbols"/>
                <a:cs typeface="Times New Roman" panose="02020603050405020304" pitchFamily="18" charset="0"/>
              </a:rPr>
              <a:t>заголовки разделов программы имеют римскую нумерацию цифр; </a:t>
            </a:r>
            <a:endParaRPr lang="ru-RU" sz="2000" dirty="0">
              <a:solidFill>
                <a:schemeClr val="bg1"/>
              </a:solidFill>
              <a:latin typeface="Times New Roman" panose="02020603050405020304" pitchFamily="18" charset="0"/>
              <a:ea typeface="Noto Sans Symbols"/>
              <a:cs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Font typeface="Arial" panose="020B0604020202020204" pitchFamily="34" charset="0"/>
              <a:buChar char="−"/>
            </a:pP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ea typeface="Noto Sans Symbols"/>
                <a:cs typeface="Times New Roman" panose="02020603050405020304" pitchFamily="18" charset="0"/>
              </a:rPr>
              <a:t>каждый раздел публикуется с новой страницы; </a:t>
            </a:r>
            <a:endParaRPr lang="ru-RU" sz="2000" dirty="0">
              <a:solidFill>
                <a:schemeClr val="bg1"/>
              </a:solidFill>
              <a:latin typeface="Times New Roman" panose="02020603050405020304" pitchFamily="18" charset="0"/>
              <a:ea typeface="Noto Sans Symbols"/>
              <a:cs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Font typeface="Arial" panose="020B0604020202020204" pitchFamily="34" charset="0"/>
              <a:buChar char="−"/>
            </a:pP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ea typeface="Noto Sans Symbols"/>
                <a:cs typeface="Times New Roman" panose="02020603050405020304" pitchFamily="18" charset="0"/>
              </a:rPr>
              <a:t>цитаты имеют сноски на источники, которые фиксируются в списке литературы; </a:t>
            </a:r>
            <a:endParaRPr lang="ru-RU" sz="2000" dirty="0">
              <a:solidFill>
                <a:schemeClr val="bg1"/>
              </a:solidFill>
              <a:latin typeface="Times New Roman" panose="02020603050405020304" pitchFamily="18" charset="0"/>
              <a:ea typeface="Noto Sans Symbols"/>
              <a:cs typeface="Times New Roman" panose="02020603050405020304" pitchFamily="18" charset="0"/>
            </a:endParaRPr>
          </a:p>
          <a:p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графики, таблицы, диаграммы, схемы нумеруются и выносятся в приложение, в тексте указывается их название и номер.</a:t>
            </a:r>
            <a:endParaRPr lang="ru-RU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61000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DB5A862E-2157-4E8D-B29F-3FED45EF74A0}"/>
              </a:ext>
            </a:extLst>
          </p:cNvPr>
          <p:cNvSpPr/>
          <p:nvPr/>
        </p:nvSpPr>
        <p:spPr>
          <a:xfrm>
            <a:off x="544944" y="236592"/>
            <a:ext cx="11194474" cy="26246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>
              <a:spcAft>
                <a:spcPts val="0"/>
              </a:spcAft>
              <a:tabLst>
                <a:tab pos="540385" algn="l"/>
              </a:tabLst>
            </a:pPr>
            <a:r>
              <a:rPr lang="ru-RU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ДООП включает: </a:t>
            </a:r>
          </a:p>
          <a:p>
            <a:pPr lvl="0">
              <a:lnSpc>
                <a:spcPct val="106000"/>
              </a:lnSpc>
              <a:spcAft>
                <a:spcPts val="800"/>
              </a:spcAft>
              <a:tabLst>
                <a:tab pos="540385" algn="l"/>
              </a:tabLst>
            </a:pPr>
            <a:endParaRPr lang="ru-RU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lnSpc>
                <a:spcPct val="106000"/>
              </a:lnSpc>
              <a:spcAft>
                <a:spcPts val="800"/>
              </a:spcAft>
              <a:tabLst>
                <a:tab pos="540385" algn="l"/>
              </a:tabLst>
            </a:pP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</a:t>
            </a:r>
            <a:r>
              <a:rPr lang="en-US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итульный</a:t>
            </a:r>
            <a:r>
              <a:rPr lang="en-US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лист</a:t>
            </a:r>
            <a:endParaRPr lang="ru-RU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lnSpc>
                <a:spcPct val="106000"/>
              </a:lnSpc>
              <a:spcAft>
                <a:spcPts val="800"/>
              </a:spcAft>
              <a:tabLst>
                <a:tab pos="540385" algn="l"/>
              </a:tabLst>
            </a:pP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Раздел 1. Комплекс основных характеристик образования</a:t>
            </a:r>
          </a:p>
          <a:p>
            <a:pPr lvl="0">
              <a:lnSpc>
                <a:spcPct val="106000"/>
              </a:lnSpc>
              <a:spcAft>
                <a:spcPts val="800"/>
              </a:spcAft>
              <a:tabLst>
                <a:tab pos="540385" algn="l"/>
              </a:tabLst>
            </a:pP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Раздел 2. Комплекс организационно-педагогических условий, включая формы аттестации </a:t>
            </a:r>
          </a:p>
          <a:p>
            <a:pPr lvl="0">
              <a:lnSpc>
                <a:spcPct val="106000"/>
              </a:lnSpc>
              <a:spcAft>
                <a:spcPts val="800"/>
              </a:spcAft>
              <a:tabLst>
                <a:tab pos="540385" algn="l"/>
              </a:tabLst>
            </a:pP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Список использованных источников и литературы.</a:t>
            </a:r>
          </a:p>
          <a:p>
            <a:pPr lvl="0">
              <a:lnSpc>
                <a:spcPct val="106000"/>
              </a:lnSpc>
              <a:spcAft>
                <a:spcPts val="800"/>
              </a:spcAft>
              <a:tabLst>
                <a:tab pos="540385" algn="l"/>
              </a:tabLst>
            </a:pP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</a:t>
            </a:r>
            <a:r>
              <a:rPr lang="en-US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иложения</a:t>
            </a:r>
            <a:r>
              <a:rPr lang="en-US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36707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27BAFCFC-A0E5-485E-9274-77B8DFE53C1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21415" y="227061"/>
            <a:ext cx="5277640" cy="65431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03757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3D324D95-7A54-4F75-8919-ACB60FF26586}"/>
              </a:ext>
            </a:extLst>
          </p:cNvPr>
          <p:cNvSpPr/>
          <p:nvPr/>
        </p:nvSpPr>
        <p:spPr>
          <a:xfrm>
            <a:off x="1043708" y="595405"/>
            <a:ext cx="9337964" cy="62185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lnSpc>
                <a:spcPct val="107000"/>
              </a:lnSpc>
              <a:spcAft>
                <a:spcPts val="0"/>
              </a:spcAft>
            </a:pPr>
            <a:r>
              <a:rPr lang="ru-RU" b="1" u="sng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 раздел программы</a:t>
            </a:r>
          </a:p>
          <a:p>
            <a:pPr indent="450215" algn="just">
              <a:lnSpc>
                <a:spcPct val="107000"/>
              </a:lnSpc>
              <a:spcAft>
                <a:spcPts val="0"/>
              </a:spcAft>
            </a:pPr>
            <a:r>
              <a:rPr lang="ru-RU" b="1" u="sng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Пояснительная записка</a:t>
            </a:r>
            <a:r>
              <a:rPr lang="ru-RU" u="sng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(общая характеристика программы) должна содержать разделы: </a:t>
            </a:r>
          </a:p>
          <a:p>
            <a:pPr indent="450215" algn="just">
              <a:lnSpc>
                <a:spcPct val="107000"/>
              </a:lnSpc>
              <a:spcAft>
                <a:spcPts val="0"/>
              </a:spcAft>
            </a:pPr>
            <a:endParaRPr lang="ru-RU" u="sng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6000"/>
              </a:lnSpc>
              <a:spcAft>
                <a:spcPts val="0"/>
              </a:spcAft>
              <a:buFont typeface="Symbol" panose="05050102010706020507" pitchFamily="18" charset="2"/>
              <a:buChar char=""/>
            </a:pPr>
            <a:r>
              <a:rPr lang="en-US" sz="16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Направленность</a:t>
            </a:r>
            <a:r>
              <a:rPr lang="en-US" sz="16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программы</a:t>
            </a:r>
            <a:r>
              <a:rPr lang="en-US" sz="16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; </a:t>
            </a:r>
            <a:endParaRPr lang="ru-RU" sz="1600" dirty="0">
              <a:solidFill>
                <a:schemeClr val="bg1"/>
              </a:solidFill>
            </a:endParaRPr>
          </a:p>
          <a:p>
            <a:pPr marL="342900" lvl="0" indent="-342900" algn="just">
              <a:lnSpc>
                <a:spcPct val="106000"/>
              </a:lnSpc>
              <a:spcAft>
                <a:spcPts val="0"/>
              </a:spcAft>
              <a:buFont typeface="Symbol" panose="05050102010706020507" pitchFamily="18" charset="2"/>
              <a:buChar char=""/>
            </a:pPr>
            <a:r>
              <a:rPr lang="en-US" sz="16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Актуальность</a:t>
            </a:r>
            <a:r>
              <a:rPr lang="en-US" sz="16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программы</a:t>
            </a:r>
            <a:r>
              <a:rPr lang="en-US" sz="16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; </a:t>
            </a:r>
            <a:endParaRPr lang="ru-RU" sz="1600" dirty="0">
              <a:solidFill>
                <a:schemeClr val="bg1"/>
              </a:solidFill>
            </a:endParaRPr>
          </a:p>
          <a:p>
            <a:pPr marL="342900" lvl="0" indent="-342900" algn="just">
              <a:lnSpc>
                <a:spcPct val="106000"/>
              </a:lnSpc>
              <a:spcAft>
                <a:spcPts val="0"/>
              </a:spcAft>
              <a:buFont typeface="Symbol" panose="05050102010706020507" pitchFamily="18" charset="2"/>
              <a:buChar char=""/>
            </a:pPr>
            <a:r>
              <a:rPr lang="ru-RU" sz="16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Педагогическая целесообразность программы;</a:t>
            </a:r>
            <a:endParaRPr lang="ru-RU" sz="1600" dirty="0">
              <a:solidFill>
                <a:schemeClr val="bg1"/>
              </a:solidFill>
            </a:endParaRPr>
          </a:p>
          <a:p>
            <a:pPr marL="342900" lvl="0" indent="-342900" algn="just">
              <a:lnSpc>
                <a:spcPct val="106000"/>
              </a:lnSpc>
              <a:spcAft>
                <a:spcPts val="0"/>
              </a:spcAft>
              <a:buFont typeface="Symbol" panose="05050102010706020507" pitchFamily="18" charset="2"/>
              <a:buChar char=""/>
            </a:pPr>
            <a:r>
              <a:rPr lang="ru-RU" sz="16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Отличительные особенности </a:t>
            </a:r>
            <a:r>
              <a:rPr lang="ru-RU" sz="16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программы,новизна</a:t>
            </a:r>
            <a:r>
              <a:rPr lang="ru-RU" sz="16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(при наличии); </a:t>
            </a:r>
            <a:endParaRPr lang="ru-RU" sz="1600" dirty="0">
              <a:solidFill>
                <a:schemeClr val="bg1"/>
              </a:solidFill>
            </a:endParaRPr>
          </a:p>
          <a:p>
            <a:pPr marL="342900" lvl="0" indent="-342900" algn="just">
              <a:lnSpc>
                <a:spcPct val="106000"/>
              </a:lnSpc>
              <a:spcAft>
                <a:spcPts val="0"/>
              </a:spcAft>
              <a:buFont typeface="Symbol" panose="05050102010706020507" pitchFamily="18" charset="2"/>
              <a:buChar char=""/>
            </a:pPr>
            <a:r>
              <a:rPr lang="ru-RU" sz="16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Адресат программы;</a:t>
            </a:r>
            <a:endParaRPr lang="ru-RU" sz="1600" dirty="0">
              <a:solidFill>
                <a:schemeClr val="bg1"/>
              </a:solidFill>
            </a:endParaRPr>
          </a:p>
          <a:p>
            <a:pPr marL="342900" lvl="0" indent="-342900" algn="just">
              <a:lnSpc>
                <a:spcPct val="106000"/>
              </a:lnSpc>
              <a:spcAft>
                <a:spcPts val="0"/>
              </a:spcAft>
              <a:buFont typeface="Symbol" panose="05050102010706020507" pitchFamily="18" charset="2"/>
              <a:buChar char=""/>
            </a:pPr>
            <a:r>
              <a:rPr lang="ru-RU" sz="16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Режим занятий;</a:t>
            </a:r>
            <a:endParaRPr lang="ru-RU" sz="1600" dirty="0">
              <a:solidFill>
                <a:schemeClr val="bg1"/>
              </a:solidFill>
            </a:endParaRPr>
          </a:p>
          <a:p>
            <a:pPr marL="342900" lvl="0" indent="-342900" algn="just">
              <a:lnSpc>
                <a:spcPct val="106000"/>
              </a:lnSpc>
              <a:spcAft>
                <a:spcPts val="0"/>
              </a:spcAft>
              <a:buFont typeface="Symbol" panose="05050102010706020507" pitchFamily="18" charset="2"/>
              <a:buChar char=""/>
            </a:pPr>
            <a:r>
              <a:rPr lang="ru-RU" sz="16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Уровень освоения программы; </a:t>
            </a:r>
            <a:endParaRPr lang="ru-RU" sz="1600" dirty="0">
              <a:solidFill>
                <a:schemeClr val="bg1"/>
              </a:solidFill>
            </a:endParaRPr>
          </a:p>
          <a:p>
            <a:pPr marL="342900" lvl="0" indent="-342900" algn="just">
              <a:lnSpc>
                <a:spcPct val="106000"/>
              </a:lnSpc>
              <a:spcAft>
                <a:spcPts val="0"/>
              </a:spcAft>
              <a:buFont typeface="Symbol" panose="05050102010706020507" pitchFamily="18" charset="2"/>
              <a:buChar char=""/>
            </a:pPr>
            <a:r>
              <a:rPr lang="ru-RU" sz="16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Объем и срок освоения программы; </a:t>
            </a:r>
            <a:endParaRPr lang="ru-RU" sz="1600" dirty="0">
              <a:solidFill>
                <a:schemeClr val="bg1"/>
              </a:solidFill>
            </a:endParaRPr>
          </a:p>
          <a:p>
            <a:pPr marL="342900" lvl="0" indent="-342900" algn="just">
              <a:lnSpc>
                <a:spcPct val="106000"/>
              </a:lnSpc>
              <a:spcAft>
                <a:spcPts val="0"/>
              </a:spcAft>
              <a:buFont typeface="Symbol" panose="05050102010706020507" pitchFamily="18" charset="2"/>
              <a:buChar char=""/>
            </a:pPr>
            <a:r>
              <a:rPr lang="ru-RU" sz="16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Особенности организации образовательного процесса;</a:t>
            </a:r>
            <a:endParaRPr lang="ru-RU" sz="1600" dirty="0">
              <a:solidFill>
                <a:schemeClr val="bg1"/>
              </a:solidFill>
            </a:endParaRPr>
          </a:p>
          <a:p>
            <a:pPr marL="342900" lvl="0" indent="-342900" algn="just">
              <a:lnSpc>
                <a:spcPct val="106000"/>
              </a:lnSpc>
              <a:spcAft>
                <a:spcPts val="0"/>
              </a:spcAft>
              <a:buFont typeface="Symbol" panose="05050102010706020507" pitchFamily="18" charset="2"/>
              <a:buChar char=""/>
            </a:pPr>
            <a:r>
              <a:rPr lang="en-US" sz="16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Планируемые</a:t>
            </a:r>
            <a:r>
              <a:rPr lang="en-US" sz="16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результаты</a:t>
            </a:r>
            <a:r>
              <a:rPr lang="en-US" sz="16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освоения</a:t>
            </a:r>
            <a:r>
              <a:rPr lang="en-US" sz="16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программы</a:t>
            </a:r>
            <a:r>
              <a:rPr lang="ru-RU" sz="16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;</a:t>
            </a:r>
            <a:endParaRPr lang="ru-RU" sz="1600" dirty="0">
              <a:solidFill>
                <a:schemeClr val="bg1"/>
              </a:solidFill>
            </a:endParaRPr>
          </a:p>
          <a:p>
            <a:pPr marL="342900" lvl="0" indent="-342900" algn="just">
              <a:lnSpc>
                <a:spcPct val="106000"/>
              </a:lnSpc>
              <a:spcAft>
                <a:spcPts val="0"/>
              </a:spcAft>
              <a:buFont typeface="Symbol" panose="05050102010706020507" pitchFamily="18" charset="2"/>
              <a:buChar char=""/>
            </a:pPr>
            <a:r>
              <a:rPr lang="ru-RU" sz="16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Организационно-педагогические условия реализации программы;</a:t>
            </a:r>
            <a:endParaRPr lang="ru-RU" sz="1600" dirty="0">
              <a:solidFill>
                <a:schemeClr val="bg1"/>
              </a:solidFill>
            </a:endParaRPr>
          </a:p>
          <a:p>
            <a:pPr marL="342900" lvl="0" indent="-342900" algn="just">
              <a:lnSpc>
                <a:spcPct val="106000"/>
              </a:lnSpc>
              <a:spcAft>
                <a:spcPts val="0"/>
              </a:spcAft>
              <a:buFont typeface="Symbol" panose="05050102010706020507" pitchFamily="18" charset="2"/>
              <a:buChar char=""/>
            </a:pPr>
            <a:r>
              <a:rPr lang="en-US" sz="16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Форма</a:t>
            </a:r>
            <a:r>
              <a:rPr lang="en-US" sz="16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обучения</a:t>
            </a:r>
            <a:r>
              <a:rPr lang="en-US" sz="16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; </a:t>
            </a:r>
            <a:endParaRPr lang="ru-RU" sz="1600" dirty="0">
              <a:solidFill>
                <a:schemeClr val="bg1"/>
              </a:solidFill>
            </a:endParaRPr>
          </a:p>
          <a:p>
            <a:pPr marL="342900" lvl="0" indent="-342900" algn="just">
              <a:lnSpc>
                <a:spcPct val="106000"/>
              </a:lnSpc>
              <a:spcAft>
                <a:spcPts val="0"/>
              </a:spcAft>
              <a:buFont typeface="Symbol" panose="05050102010706020507" pitchFamily="18" charset="2"/>
              <a:buChar char=""/>
            </a:pPr>
            <a:r>
              <a:rPr lang="en-US" sz="16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Особенности</a:t>
            </a:r>
            <a:r>
              <a:rPr lang="en-US" sz="16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реализации</a:t>
            </a:r>
            <a:r>
              <a:rPr lang="en-US" sz="16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; </a:t>
            </a:r>
            <a:endParaRPr lang="ru-RU" sz="1600" dirty="0">
              <a:solidFill>
                <a:schemeClr val="bg1"/>
              </a:solidFill>
            </a:endParaRPr>
          </a:p>
          <a:p>
            <a:pPr marL="342900" lvl="0" indent="-342900" algn="just">
              <a:lnSpc>
                <a:spcPct val="106000"/>
              </a:lnSpc>
              <a:spcAft>
                <a:spcPts val="0"/>
              </a:spcAft>
              <a:buFont typeface="Symbol" panose="05050102010706020507" pitchFamily="18" charset="2"/>
              <a:buChar char=""/>
            </a:pPr>
            <a:r>
              <a:rPr lang="ru-RU" sz="16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Условия набора и формирования групп; </a:t>
            </a:r>
            <a:endParaRPr lang="ru-RU" sz="1600" dirty="0">
              <a:solidFill>
                <a:schemeClr val="bg1"/>
              </a:solidFill>
            </a:endParaRPr>
          </a:p>
          <a:p>
            <a:pPr marL="342900" lvl="0" indent="-342900" algn="just">
              <a:lnSpc>
                <a:spcPct val="106000"/>
              </a:lnSpc>
              <a:spcAft>
                <a:spcPts val="0"/>
              </a:spcAft>
              <a:buFont typeface="Symbol" panose="05050102010706020507" pitchFamily="18" charset="2"/>
              <a:buChar char=""/>
            </a:pPr>
            <a:r>
              <a:rPr lang="ru-RU" sz="16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Формы организации и проведения занятий; </a:t>
            </a:r>
            <a:endParaRPr lang="ru-RU" sz="1600" dirty="0">
              <a:solidFill>
                <a:schemeClr val="bg1"/>
              </a:solidFill>
            </a:endParaRPr>
          </a:p>
          <a:p>
            <a:pPr marL="342900" lvl="0" indent="-342900" algn="just">
              <a:lnSpc>
                <a:spcPct val="106000"/>
              </a:lnSpc>
              <a:spcAft>
                <a:spcPts val="0"/>
              </a:spcAft>
              <a:buFont typeface="Symbol" panose="05050102010706020507" pitchFamily="18" charset="2"/>
              <a:buChar char=""/>
            </a:pPr>
            <a:r>
              <a:rPr lang="ru-RU" sz="16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Материально-техническое оснащение; </a:t>
            </a:r>
            <a:endParaRPr lang="ru-RU" sz="1600" dirty="0">
              <a:solidFill>
                <a:schemeClr val="bg1"/>
              </a:solidFill>
            </a:endParaRPr>
          </a:p>
          <a:p>
            <a:pPr marL="342900" lvl="0" indent="-342900" algn="just">
              <a:lnSpc>
                <a:spcPct val="106000"/>
              </a:lnSpc>
              <a:spcAft>
                <a:spcPts val="0"/>
              </a:spcAft>
              <a:buFont typeface="Symbol" panose="05050102010706020507" pitchFamily="18" charset="2"/>
              <a:buChar char=""/>
              <a:tabLst>
                <a:tab pos="450215" algn="l"/>
              </a:tabLst>
            </a:pPr>
            <a:r>
              <a:rPr lang="en-US" sz="16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Кадровое</a:t>
            </a:r>
            <a:r>
              <a:rPr lang="en-US" sz="16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обеспечение</a:t>
            </a:r>
            <a:r>
              <a:rPr lang="ru-RU" sz="16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;</a:t>
            </a:r>
            <a:endParaRPr lang="ru-RU" sz="1600" dirty="0">
              <a:solidFill>
                <a:schemeClr val="bg1"/>
              </a:solidFill>
            </a:endParaRPr>
          </a:p>
          <a:p>
            <a:pPr marL="342900" lvl="0" indent="-342900" algn="just">
              <a:lnSpc>
                <a:spcPct val="106000"/>
              </a:lnSpc>
              <a:spcAft>
                <a:spcPts val="0"/>
              </a:spcAft>
              <a:buFont typeface="Symbol" panose="05050102010706020507" pitchFamily="18" charset="2"/>
              <a:buChar char=""/>
            </a:pPr>
            <a:r>
              <a:rPr lang="ru-RU" sz="16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Язык реализации; </a:t>
            </a:r>
            <a:endParaRPr lang="ru-RU" sz="1600" dirty="0">
              <a:solidFill>
                <a:schemeClr val="bg1"/>
              </a:solidFill>
            </a:endParaRPr>
          </a:p>
          <a:p>
            <a:pPr marL="342900" lvl="0" indent="-342900" algn="just">
              <a:lnSpc>
                <a:spcPct val="106000"/>
              </a:lnSpc>
              <a:spcAft>
                <a:spcPts val="0"/>
              </a:spcAft>
              <a:buFont typeface="Symbol" panose="05050102010706020507" pitchFamily="18" charset="2"/>
              <a:buChar char=""/>
            </a:pPr>
            <a:r>
              <a:rPr lang="ru-RU" sz="16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Цель и задачи программы.</a:t>
            </a:r>
            <a:endParaRPr lang="ru-RU" sz="1600" dirty="0">
              <a:solidFill>
                <a:schemeClr val="bg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7017604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6015154F-7D90-4D7C-8D80-A3C89C63F74A}"/>
              </a:ext>
            </a:extLst>
          </p:cNvPr>
          <p:cNvSpPr/>
          <p:nvPr/>
        </p:nvSpPr>
        <p:spPr>
          <a:xfrm>
            <a:off x="655782" y="319108"/>
            <a:ext cx="10206181" cy="6845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40005" indent="449580" algn="just">
              <a:lnSpc>
                <a:spcPct val="111000"/>
              </a:lnSpc>
              <a:spcAft>
                <a:spcPts val="35"/>
              </a:spcAft>
            </a:pPr>
            <a:r>
              <a:rPr lang="ru-RU" b="1" u="sng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Раздел 2 программы. «Комплекс организационно-педагогических условий, включающий формы аттестации». </a:t>
            </a:r>
            <a:endParaRPr lang="ru-RU" u="sng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49531C84-8CA6-43AF-A243-DD89DE3B0F20}"/>
              </a:ext>
            </a:extLst>
          </p:cNvPr>
          <p:cNvSpPr/>
          <p:nvPr/>
        </p:nvSpPr>
        <p:spPr>
          <a:xfrm>
            <a:off x="1309894" y="1029078"/>
            <a:ext cx="4058547" cy="14465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Tx/>
              <a:buChar char="-"/>
            </a:pPr>
            <a:r>
              <a:rPr lang="x-none" sz="1400" b="1" spc="-5" dirty="0">
                <a:solidFill>
                  <a:schemeClr val="bg1"/>
                </a:solidFill>
                <a:latin typeface="Times New Roman" panose="02020603050405020304" pitchFamily="18" charset="0"/>
                <a:ea typeface="Cambria" panose="02040503050406030204" pitchFamily="18" charset="0"/>
              </a:rPr>
              <a:t>Календарный</a:t>
            </a:r>
            <a:r>
              <a:rPr lang="x-none" sz="1400" b="1" spc="-80" dirty="0">
                <a:solidFill>
                  <a:schemeClr val="bg1"/>
                </a:solidFill>
                <a:latin typeface="Times New Roman" panose="02020603050405020304" pitchFamily="18" charset="0"/>
                <a:ea typeface="Cambria" panose="02040503050406030204" pitchFamily="18" charset="0"/>
              </a:rPr>
              <a:t> </a:t>
            </a:r>
            <a:r>
              <a:rPr lang="x-none" sz="1400" b="1" dirty="0">
                <a:solidFill>
                  <a:schemeClr val="bg1"/>
                </a:solidFill>
                <a:latin typeface="Times New Roman" panose="02020603050405020304" pitchFamily="18" charset="0"/>
                <a:ea typeface="Cambria" panose="02040503050406030204" pitchFamily="18" charset="0"/>
              </a:rPr>
              <a:t>учебный</a:t>
            </a:r>
            <a:r>
              <a:rPr lang="x-none" sz="1400" b="1" spc="-75" dirty="0">
                <a:solidFill>
                  <a:schemeClr val="bg1"/>
                </a:solidFill>
                <a:latin typeface="Times New Roman" panose="02020603050405020304" pitchFamily="18" charset="0"/>
                <a:ea typeface="Cambria" panose="02040503050406030204" pitchFamily="18" charset="0"/>
              </a:rPr>
              <a:t> </a:t>
            </a:r>
            <a:r>
              <a:rPr lang="x-none" sz="1400" b="1" dirty="0">
                <a:solidFill>
                  <a:schemeClr val="bg1"/>
                </a:solidFill>
                <a:latin typeface="Times New Roman" panose="02020603050405020304" pitchFamily="18" charset="0"/>
                <a:ea typeface="Cambria" panose="02040503050406030204" pitchFamily="18" charset="0"/>
              </a:rPr>
              <a:t>график</a:t>
            </a:r>
            <a:endParaRPr lang="ru-RU" sz="1400" b="1" dirty="0">
              <a:solidFill>
                <a:schemeClr val="bg1"/>
              </a:solidFill>
              <a:latin typeface="Times New Roman" panose="02020603050405020304" pitchFamily="18" charset="0"/>
              <a:ea typeface="Cambria" panose="02040503050406030204" pitchFamily="18" charset="0"/>
            </a:endParaRPr>
          </a:p>
          <a:p>
            <a:pPr marL="285750" indent="-285750">
              <a:buFontTx/>
              <a:buChar char="-"/>
            </a:pPr>
            <a:r>
              <a:rPr lang="ru-RU" sz="1400" b="1" spc="-5" dirty="0">
                <a:solidFill>
                  <a:schemeClr val="bg1"/>
                </a:solidFill>
                <a:latin typeface="Times New Roman" panose="02020603050405020304" pitchFamily="18" charset="0"/>
                <a:ea typeface="Cambria" panose="02040503050406030204" pitchFamily="18" charset="0"/>
              </a:rPr>
              <a:t>-Учебный план </a:t>
            </a:r>
            <a:r>
              <a:rPr lang="x-none" sz="1400" b="1" dirty="0">
                <a:solidFill>
                  <a:schemeClr val="bg1"/>
                </a:solidFill>
                <a:latin typeface="Times New Roman" panose="02020603050405020304" pitchFamily="18" charset="0"/>
                <a:ea typeface="Cambria" panose="02040503050406030204" pitchFamily="18" charset="0"/>
              </a:rPr>
              <a:t> </a:t>
            </a:r>
            <a:endParaRPr lang="ru-RU" sz="1400" b="1" dirty="0">
              <a:solidFill>
                <a:schemeClr val="bg1"/>
              </a:solidFill>
              <a:latin typeface="Times New Roman" panose="02020603050405020304" pitchFamily="18" charset="0"/>
              <a:ea typeface="Cambria" panose="02040503050406030204" pitchFamily="18" charset="0"/>
            </a:endParaRPr>
          </a:p>
          <a:p>
            <a:pPr marL="285750" indent="-285750">
              <a:buFontTx/>
              <a:buChar char="-"/>
            </a:pPr>
            <a:r>
              <a:rPr lang="ru-RU" sz="14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Формы аттестации</a:t>
            </a:r>
          </a:p>
          <a:p>
            <a:pPr marL="285750" indent="-285750">
              <a:buFontTx/>
              <a:buChar char="-"/>
            </a:pPr>
            <a:r>
              <a:rPr lang="ru-RU" sz="14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Оценочные материалы</a:t>
            </a:r>
          </a:p>
          <a:p>
            <a:pPr marL="285750" indent="-285750">
              <a:buFontTx/>
              <a:buChar char="-"/>
            </a:pPr>
            <a:r>
              <a:rPr lang="ru-RU" sz="14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Методическое и дидактическое обеспечение</a:t>
            </a:r>
          </a:p>
          <a:p>
            <a:endParaRPr lang="ru-RU" dirty="0"/>
          </a:p>
        </p:txBody>
      </p: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id="{82FED59F-6289-41D7-8B64-EAF46A7253E0}"/>
              </a:ext>
            </a:extLst>
          </p:cNvPr>
          <p:cNvSpPr/>
          <p:nvPr/>
        </p:nvSpPr>
        <p:spPr>
          <a:xfrm>
            <a:off x="291166" y="2874291"/>
            <a:ext cx="10894069" cy="3770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40005" algn="just">
              <a:lnSpc>
                <a:spcPct val="111000"/>
              </a:lnSpc>
              <a:spcAft>
                <a:spcPts val="35"/>
              </a:spcAft>
            </a:pPr>
            <a:r>
              <a:rPr lang="ru-RU" b="1" u="sng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Список литературы, используемой при составлении программы</a:t>
            </a: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id="{EDB6BE33-7964-422D-876A-EED2D1347DBC}"/>
              </a:ext>
            </a:extLst>
          </p:cNvPr>
          <p:cNvSpPr/>
          <p:nvPr/>
        </p:nvSpPr>
        <p:spPr>
          <a:xfrm>
            <a:off x="750460" y="3355171"/>
            <a:ext cx="5279972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Tx/>
              <a:buChar char="-"/>
            </a:pPr>
            <a:r>
              <a:rPr lang="ru-RU" sz="14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Нормативные документы </a:t>
            </a:r>
          </a:p>
          <a:p>
            <a:pPr marL="285750" indent="-285750">
              <a:buFontTx/>
              <a:buChar char="-"/>
            </a:pPr>
            <a:r>
              <a:rPr lang="ru-RU" sz="14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Литература, использованная при составлении программы </a:t>
            </a:r>
          </a:p>
          <a:p>
            <a:pPr marL="285750" indent="-285750">
              <a:buFontTx/>
              <a:buChar char="-"/>
            </a:pPr>
            <a:r>
              <a:rPr lang="ru-RU" sz="14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Литература для учащихся и родителей . 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24680459"/>
      </p:ext>
    </p:extLst>
  </p:cSld>
  <p:clrMapOvr>
    <a:masterClrMapping/>
  </p:clrMapOvr>
</p:sld>
</file>

<file path=ppt/theme/theme1.xml><?xml version="1.0" encoding="utf-8"?>
<a:theme xmlns:a="http://schemas.openxmlformats.org/drawingml/2006/main" name="Сектор">
  <a:themeElements>
    <a:clrScheme name="Сектор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Сектор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ектор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86</TotalTime>
  <Words>580</Words>
  <Application>Microsoft Office PowerPoint</Application>
  <PresentationFormat>Широкоэкранный</PresentationFormat>
  <Paragraphs>150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9" baseType="lpstr">
      <vt:lpstr>Arial</vt:lpstr>
      <vt:lpstr>Calibri</vt:lpstr>
      <vt:lpstr>Cambria</vt:lpstr>
      <vt:lpstr>Century Gothic</vt:lpstr>
      <vt:lpstr>Noto Sans Symbols</vt:lpstr>
      <vt:lpstr>Symbol</vt:lpstr>
      <vt:lpstr>Times New Roman</vt:lpstr>
      <vt:lpstr>Wingdings 3</vt:lpstr>
      <vt:lpstr>Сектор</vt:lpstr>
      <vt:lpstr>Совещание педагогов дополнительного образования. (внешние совместители) </vt:lpstr>
      <vt:lpstr>Участие в  конкурсах, мероприятиях 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Aдминистратор</dc:creator>
  <cp:lastModifiedBy>Aдминистратор</cp:lastModifiedBy>
  <cp:revision>8</cp:revision>
  <dcterms:created xsi:type="dcterms:W3CDTF">2023-03-29T11:31:43Z</dcterms:created>
  <dcterms:modified xsi:type="dcterms:W3CDTF">2023-03-29T14:11:03Z</dcterms:modified>
</cp:coreProperties>
</file>