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60" r:id="rId3"/>
    <p:sldId id="257" r:id="rId4"/>
    <p:sldId id="258" r:id="rId5"/>
    <p:sldId id="264" r:id="rId6"/>
    <p:sldId id="263" r:id="rId7"/>
    <p:sldId id="262" r:id="rId8"/>
    <p:sldId id="265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2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60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00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64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0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70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13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17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1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9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4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3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7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5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9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786FFF-3C12-42E3-A51A-6E209DD0F5FB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8C403A-6A29-4973-B213-F7FEA964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646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7AD07-C482-4570-967F-1C4B95CA0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Совещание педагогов дополнительного образования.</a:t>
            </a:r>
            <a:br>
              <a:rPr lang="ru-RU" dirty="0"/>
            </a:br>
            <a:r>
              <a:rPr lang="ru-RU" sz="2700" dirty="0"/>
              <a:t>(внешние совместители)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CF727A-A128-40DE-9C30-F1138238E5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9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0D6B40-57F6-4BEF-BCBA-D4D2E2EC4B1E}"/>
              </a:ext>
            </a:extLst>
          </p:cNvPr>
          <p:cNvSpPr/>
          <p:nvPr/>
        </p:nvSpPr>
        <p:spPr>
          <a:xfrm>
            <a:off x="2817091" y="4978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6884CB1-6439-46D2-8D64-BCA812AAB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19" y="497804"/>
            <a:ext cx="4761246" cy="553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3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4A802-398E-4C42-B708-8C9B1293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11239933" cy="1036013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Участие в  конкурсах, мероприятиях </a:t>
            </a:r>
            <a:b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A213A9-B895-4DC1-AB2E-500B837F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11147570" cy="652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До  30 мая 2023г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9A86B46-5EAE-45A2-8558-07BF7D055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63686"/>
              </p:ext>
            </p:extLst>
          </p:nvPr>
        </p:nvGraphicFramePr>
        <p:xfrm>
          <a:off x="684211" y="575984"/>
          <a:ext cx="5541588" cy="399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884">
                  <a:extLst>
                    <a:ext uri="{9D8B030D-6E8A-4147-A177-3AD203B41FA5}">
                      <a16:colId xmlns:a16="http://schemas.microsoft.com/office/drawing/2014/main" val="4212622565"/>
                    </a:ext>
                  </a:extLst>
                </a:gridCol>
                <a:gridCol w="1072749">
                  <a:extLst>
                    <a:ext uri="{9D8B030D-6E8A-4147-A177-3AD203B41FA5}">
                      <a16:colId xmlns:a16="http://schemas.microsoft.com/office/drawing/2014/main" val="2801899476"/>
                    </a:ext>
                  </a:extLst>
                </a:gridCol>
                <a:gridCol w="1730955">
                  <a:extLst>
                    <a:ext uri="{9D8B030D-6E8A-4147-A177-3AD203B41FA5}">
                      <a16:colId xmlns:a16="http://schemas.microsoft.com/office/drawing/2014/main" val="1263472340"/>
                    </a:ext>
                  </a:extLst>
                </a:gridCol>
              </a:tblGrid>
              <a:tr h="175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Мальчиков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Девочек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540962"/>
                  </a:ext>
                </a:extLst>
              </a:tr>
              <a:tr h="206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52153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92A8CDD-4A7C-4B14-BB3A-0376B13F9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00461"/>
              </p:ext>
            </p:extLst>
          </p:nvPr>
        </p:nvGraphicFramePr>
        <p:xfrm>
          <a:off x="684211" y="1107012"/>
          <a:ext cx="6884438" cy="887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399">
                  <a:extLst>
                    <a:ext uri="{9D8B030D-6E8A-4147-A177-3AD203B41FA5}">
                      <a16:colId xmlns:a16="http://schemas.microsoft.com/office/drawing/2014/main" val="1085560821"/>
                    </a:ext>
                  </a:extLst>
                </a:gridCol>
                <a:gridCol w="1114793">
                  <a:extLst>
                    <a:ext uri="{9D8B030D-6E8A-4147-A177-3AD203B41FA5}">
                      <a16:colId xmlns:a16="http://schemas.microsoft.com/office/drawing/2014/main" val="4082545002"/>
                    </a:ext>
                  </a:extLst>
                </a:gridCol>
                <a:gridCol w="1457709">
                  <a:extLst>
                    <a:ext uri="{9D8B030D-6E8A-4147-A177-3AD203B41FA5}">
                      <a16:colId xmlns:a16="http://schemas.microsoft.com/office/drawing/2014/main" val="2671137247"/>
                    </a:ext>
                  </a:extLst>
                </a:gridCol>
                <a:gridCol w="873860">
                  <a:extLst>
                    <a:ext uri="{9D8B030D-6E8A-4147-A177-3AD203B41FA5}">
                      <a16:colId xmlns:a16="http://schemas.microsoft.com/office/drawing/2014/main" val="397465476"/>
                    </a:ext>
                  </a:extLst>
                </a:gridCol>
                <a:gridCol w="1146025">
                  <a:extLst>
                    <a:ext uri="{9D8B030D-6E8A-4147-A177-3AD203B41FA5}">
                      <a16:colId xmlns:a16="http://schemas.microsoft.com/office/drawing/2014/main" val="2507854226"/>
                    </a:ext>
                  </a:extLst>
                </a:gridCol>
                <a:gridCol w="1422652">
                  <a:extLst>
                    <a:ext uri="{9D8B030D-6E8A-4147-A177-3AD203B41FA5}">
                      <a16:colId xmlns:a16="http://schemas.microsoft.com/office/drawing/2014/main" val="2331566747"/>
                    </a:ext>
                  </a:extLst>
                </a:gridCol>
              </a:tblGrid>
              <a:tr h="19805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Семья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Дети группы риска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442813"/>
                  </a:ext>
                </a:extLst>
              </a:tr>
              <a:tr h="30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Полная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Неполная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Многодетная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Сироты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Инвалиды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742755"/>
                  </a:ext>
                </a:extLst>
              </a:tr>
              <a:tr h="1981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037162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A8A2D63-735F-412C-8594-875037A53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62906"/>
              </p:ext>
            </p:extLst>
          </p:nvPr>
        </p:nvGraphicFramePr>
        <p:xfrm>
          <a:off x="684211" y="2293673"/>
          <a:ext cx="8441317" cy="69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077">
                  <a:extLst>
                    <a:ext uri="{9D8B030D-6E8A-4147-A177-3AD203B41FA5}">
                      <a16:colId xmlns:a16="http://schemas.microsoft.com/office/drawing/2014/main" val="1609286221"/>
                    </a:ext>
                  </a:extLst>
                </a:gridCol>
                <a:gridCol w="1115997">
                  <a:extLst>
                    <a:ext uri="{9D8B030D-6E8A-4147-A177-3AD203B41FA5}">
                      <a16:colId xmlns:a16="http://schemas.microsoft.com/office/drawing/2014/main" val="3964136581"/>
                    </a:ext>
                  </a:extLst>
                </a:gridCol>
                <a:gridCol w="941038">
                  <a:extLst>
                    <a:ext uri="{9D8B030D-6E8A-4147-A177-3AD203B41FA5}">
                      <a16:colId xmlns:a16="http://schemas.microsoft.com/office/drawing/2014/main" val="3791034805"/>
                    </a:ext>
                  </a:extLst>
                </a:gridCol>
                <a:gridCol w="1115997">
                  <a:extLst>
                    <a:ext uri="{9D8B030D-6E8A-4147-A177-3AD203B41FA5}">
                      <a16:colId xmlns:a16="http://schemas.microsoft.com/office/drawing/2014/main" val="3296349600"/>
                    </a:ext>
                  </a:extLst>
                </a:gridCol>
                <a:gridCol w="941038">
                  <a:extLst>
                    <a:ext uri="{9D8B030D-6E8A-4147-A177-3AD203B41FA5}">
                      <a16:colId xmlns:a16="http://schemas.microsoft.com/office/drawing/2014/main" val="3506183141"/>
                    </a:ext>
                  </a:extLst>
                </a:gridCol>
                <a:gridCol w="1115997">
                  <a:extLst>
                    <a:ext uri="{9D8B030D-6E8A-4147-A177-3AD203B41FA5}">
                      <a16:colId xmlns:a16="http://schemas.microsoft.com/office/drawing/2014/main" val="3271158986"/>
                    </a:ext>
                  </a:extLst>
                </a:gridCol>
                <a:gridCol w="1701173">
                  <a:extLst>
                    <a:ext uri="{9D8B030D-6E8A-4147-A177-3AD203B41FA5}">
                      <a16:colId xmlns:a16="http://schemas.microsoft.com/office/drawing/2014/main" val="2016840979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Дошкольники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10 лет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14 лет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15-18 лет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04698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Мальчики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Девочки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Мальчики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Девочки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Мальчики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Девочки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67897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4375140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D71BE8C9-3079-4EB7-8D9B-D8FEC8F86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487564"/>
              </p:ext>
            </p:extLst>
          </p:nvPr>
        </p:nvGraphicFramePr>
        <p:xfrm>
          <a:off x="684210" y="3429001"/>
          <a:ext cx="11092154" cy="808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983">
                  <a:extLst>
                    <a:ext uri="{9D8B030D-6E8A-4147-A177-3AD203B41FA5}">
                      <a16:colId xmlns:a16="http://schemas.microsoft.com/office/drawing/2014/main" val="2734957227"/>
                    </a:ext>
                  </a:extLst>
                </a:gridCol>
                <a:gridCol w="2128983">
                  <a:extLst>
                    <a:ext uri="{9D8B030D-6E8A-4147-A177-3AD203B41FA5}">
                      <a16:colId xmlns:a16="http://schemas.microsoft.com/office/drawing/2014/main" val="3074515769"/>
                    </a:ext>
                  </a:extLst>
                </a:gridCol>
                <a:gridCol w="2128983">
                  <a:extLst>
                    <a:ext uri="{9D8B030D-6E8A-4147-A177-3AD203B41FA5}">
                      <a16:colId xmlns:a16="http://schemas.microsoft.com/office/drawing/2014/main" val="1275900621"/>
                    </a:ext>
                  </a:extLst>
                </a:gridCol>
                <a:gridCol w="4705205">
                  <a:extLst>
                    <a:ext uri="{9D8B030D-6E8A-4147-A177-3AD203B41FA5}">
                      <a16:colId xmlns:a16="http://schemas.microsoft.com/office/drawing/2014/main" val="415031730"/>
                    </a:ext>
                  </a:extLst>
                </a:gridCol>
              </a:tblGrid>
              <a:tr h="404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Победителей, призеров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Муниципального уровня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Победителей, призеров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Зонального уровня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Победителей, призеров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Регионального уровня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Победителей, призеров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Всероссийского, международного уровня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42825"/>
                  </a:ext>
                </a:extLst>
              </a:tr>
              <a:tr h="31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095317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38C977A9-7FAD-4847-8B8C-B88054AF0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14348"/>
              </p:ext>
            </p:extLst>
          </p:nvPr>
        </p:nvGraphicFramePr>
        <p:xfrm>
          <a:off x="684210" y="4978400"/>
          <a:ext cx="11239932" cy="1403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696">
                  <a:extLst>
                    <a:ext uri="{9D8B030D-6E8A-4147-A177-3AD203B41FA5}">
                      <a16:colId xmlns:a16="http://schemas.microsoft.com/office/drawing/2014/main" val="2776848703"/>
                    </a:ext>
                  </a:extLst>
                </a:gridCol>
                <a:gridCol w="863291">
                  <a:extLst>
                    <a:ext uri="{9D8B030D-6E8A-4147-A177-3AD203B41FA5}">
                      <a16:colId xmlns:a16="http://schemas.microsoft.com/office/drawing/2014/main" val="2659382173"/>
                    </a:ext>
                  </a:extLst>
                </a:gridCol>
                <a:gridCol w="3102953">
                  <a:extLst>
                    <a:ext uri="{9D8B030D-6E8A-4147-A177-3AD203B41FA5}">
                      <a16:colId xmlns:a16="http://schemas.microsoft.com/office/drawing/2014/main" val="4255287253"/>
                    </a:ext>
                  </a:extLst>
                </a:gridCol>
                <a:gridCol w="973211">
                  <a:extLst>
                    <a:ext uri="{9D8B030D-6E8A-4147-A177-3AD203B41FA5}">
                      <a16:colId xmlns:a16="http://schemas.microsoft.com/office/drawing/2014/main" val="2196133454"/>
                    </a:ext>
                  </a:extLst>
                </a:gridCol>
                <a:gridCol w="1946914">
                  <a:extLst>
                    <a:ext uri="{9D8B030D-6E8A-4147-A177-3AD203B41FA5}">
                      <a16:colId xmlns:a16="http://schemas.microsoft.com/office/drawing/2014/main" val="2607239354"/>
                    </a:ext>
                  </a:extLst>
                </a:gridCol>
                <a:gridCol w="3960867">
                  <a:extLst>
                    <a:ext uri="{9D8B030D-6E8A-4147-A177-3AD203B41FA5}">
                      <a16:colId xmlns:a16="http://schemas.microsoft.com/office/drawing/2014/main" val="3901436301"/>
                    </a:ext>
                  </a:extLst>
                </a:gridCol>
              </a:tblGrid>
              <a:tr h="438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 п/п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мероприятия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Участник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 достижений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extLst>
                  <a:ext uri="{0D108BD9-81ED-4DB2-BD59-A6C34878D82A}">
                    <a16:rowId xmlns:a16="http://schemas.microsoft.com/office/drawing/2014/main" val="1329176711"/>
                  </a:ext>
                </a:extLst>
              </a:tr>
              <a:tr h="35440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extLst>
                  <a:ext uri="{0D108BD9-81ED-4DB2-BD59-A6C34878D82A}">
                    <a16:rowId xmlns:a16="http://schemas.microsoft.com/office/drawing/2014/main" val="938340464"/>
                  </a:ext>
                </a:extLst>
              </a:tr>
              <a:tr h="6105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53" marR="6355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553" marR="63553" marT="0" marB="0"/>
                </a:tc>
                <a:extLst>
                  <a:ext uri="{0D108BD9-81ED-4DB2-BD59-A6C34878D82A}">
                    <a16:rowId xmlns:a16="http://schemas.microsoft.com/office/drawing/2014/main" val="666771988"/>
                  </a:ext>
                </a:extLst>
              </a:tr>
            </a:tbl>
          </a:graphicData>
        </a:graphic>
      </p:graphicFrame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F86A959-69DD-4024-88B0-0E0289B9D88C}"/>
              </a:ext>
            </a:extLst>
          </p:cNvPr>
          <p:cNvSpPr/>
          <p:nvPr/>
        </p:nvSpPr>
        <p:spPr>
          <a:xfrm>
            <a:off x="684210" y="3075913"/>
            <a:ext cx="3069815" cy="320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Организационно – массовая работа</a:t>
            </a:r>
            <a:endParaRPr lang="ru-RU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3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2B9077-0DC5-479D-B4DC-FB46D515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37CB60-4118-44F6-8828-E64B3C12C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8534400" cy="863601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Участие в педагогических конкурсах, личные достижения педагога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9A17C04-49FC-479F-BDB7-EBA40CD51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990722"/>
              </p:ext>
            </p:extLst>
          </p:nvPr>
        </p:nvGraphicFramePr>
        <p:xfrm>
          <a:off x="129309" y="494949"/>
          <a:ext cx="11378479" cy="1359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5654">
                  <a:extLst>
                    <a:ext uri="{9D8B030D-6E8A-4147-A177-3AD203B41FA5}">
                      <a16:colId xmlns:a16="http://schemas.microsoft.com/office/drawing/2014/main" val="2923497045"/>
                    </a:ext>
                  </a:extLst>
                </a:gridCol>
                <a:gridCol w="1383488">
                  <a:extLst>
                    <a:ext uri="{9D8B030D-6E8A-4147-A177-3AD203B41FA5}">
                      <a16:colId xmlns:a16="http://schemas.microsoft.com/office/drawing/2014/main" val="2410436042"/>
                    </a:ext>
                  </a:extLst>
                </a:gridCol>
                <a:gridCol w="2983918">
                  <a:extLst>
                    <a:ext uri="{9D8B030D-6E8A-4147-A177-3AD203B41FA5}">
                      <a16:colId xmlns:a16="http://schemas.microsoft.com/office/drawing/2014/main" val="3938175876"/>
                    </a:ext>
                  </a:extLst>
                </a:gridCol>
                <a:gridCol w="3298447">
                  <a:extLst>
                    <a:ext uri="{9D8B030D-6E8A-4147-A177-3AD203B41FA5}">
                      <a16:colId xmlns:a16="http://schemas.microsoft.com/office/drawing/2014/main" val="1224638393"/>
                    </a:ext>
                  </a:extLst>
                </a:gridCol>
                <a:gridCol w="2766972">
                  <a:extLst>
                    <a:ext uri="{9D8B030D-6E8A-4147-A177-3AD203B41FA5}">
                      <a16:colId xmlns:a16="http://schemas.microsoft.com/office/drawing/2014/main" val="3862972125"/>
                    </a:ext>
                  </a:extLst>
                </a:gridCol>
              </a:tblGrid>
              <a:tr h="226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№ п/п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Дата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Организатор мероприятия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 Название мероприятия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Результат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extLst>
                  <a:ext uri="{0D108BD9-81ED-4DB2-BD59-A6C34878D82A}">
                    <a16:rowId xmlns:a16="http://schemas.microsoft.com/office/drawing/2014/main" val="3808816937"/>
                  </a:ext>
                </a:extLst>
              </a:tr>
              <a:tr h="550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1.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extLst>
                  <a:ext uri="{0D108BD9-81ED-4DB2-BD59-A6C34878D82A}">
                    <a16:rowId xmlns:a16="http://schemas.microsoft.com/office/drawing/2014/main" val="1727733294"/>
                  </a:ext>
                </a:extLst>
              </a:tr>
              <a:tr h="581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700">
                          <a:effectLst/>
                        </a:rPr>
                        <a:t>2.</a:t>
                      </a:r>
                      <a:endParaRPr lang="ru-RU" sz="7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552" marR="38552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552" marR="38552" marT="0" marB="0"/>
                </a:tc>
                <a:extLst>
                  <a:ext uri="{0D108BD9-81ED-4DB2-BD59-A6C34878D82A}">
                    <a16:rowId xmlns:a16="http://schemas.microsoft.com/office/drawing/2014/main" val="147024886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B15BF70-38FC-41EE-A176-F767116AF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62977"/>
              </p:ext>
            </p:extLst>
          </p:nvPr>
        </p:nvGraphicFramePr>
        <p:xfrm>
          <a:off x="591849" y="2905346"/>
          <a:ext cx="10925896" cy="1706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045">
                  <a:extLst>
                    <a:ext uri="{9D8B030D-6E8A-4147-A177-3AD203B41FA5}">
                      <a16:colId xmlns:a16="http://schemas.microsoft.com/office/drawing/2014/main" val="2881007320"/>
                    </a:ext>
                  </a:extLst>
                </a:gridCol>
                <a:gridCol w="1084079">
                  <a:extLst>
                    <a:ext uri="{9D8B030D-6E8A-4147-A177-3AD203B41FA5}">
                      <a16:colId xmlns:a16="http://schemas.microsoft.com/office/drawing/2014/main" val="2039822467"/>
                    </a:ext>
                  </a:extLst>
                </a:gridCol>
                <a:gridCol w="2338151">
                  <a:extLst>
                    <a:ext uri="{9D8B030D-6E8A-4147-A177-3AD203B41FA5}">
                      <a16:colId xmlns:a16="http://schemas.microsoft.com/office/drawing/2014/main" val="2433842887"/>
                    </a:ext>
                  </a:extLst>
                </a:gridCol>
                <a:gridCol w="2251096">
                  <a:extLst>
                    <a:ext uri="{9D8B030D-6E8A-4147-A177-3AD203B41FA5}">
                      <a16:colId xmlns:a16="http://schemas.microsoft.com/office/drawing/2014/main" val="3674053038"/>
                    </a:ext>
                  </a:extLst>
                </a:gridCol>
                <a:gridCol w="1041727">
                  <a:extLst>
                    <a:ext uri="{9D8B030D-6E8A-4147-A177-3AD203B41FA5}">
                      <a16:colId xmlns:a16="http://schemas.microsoft.com/office/drawing/2014/main" val="114185046"/>
                    </a:ext>
                  </a:extLst>
                </a:gridCol>
                <a:gridCol w="3813798">
                  <a:extLst>
                    <a:ext uri="{9D8B030D-6E8A-4147-A177-3AD203B41FA5}">
                      <a16:colId xmlns:a16="http://schemas.microsoft.com/office/drawing/2014/main" val="705637634"/>
                    </a:ext>
                  </a:extLst>
                </a:gridCol>
              </a:tblGrid>
              <a:tr h="37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№ п/п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Дата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Организатор мероприятия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Название мероприятия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часов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Результат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extLst>
                  <a:ext uri="{0D108BD9-81ED-4DB2-BD59-A6C34878D82A}">
                    <a16:rowId xmlns:a16="http://schemas.microsoft.com/office/drawing/2014/main" val="483738976"/>
                  </a:ext>
                </a:extLst>
              </a:tr>
              <a:tr h="568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extLst>
                  <a:ext uri="{0D108BD9-81ED-4DB2-BD59-A6C34878D82A}">
                    <a16:rowId xmlns:a16="http://schemas.microsoft.com/office/drawing/2014/main" val="1879728522"/>
                  </a:ext>
                </a:extLst>
              </a:tr>
              <a:tr h="763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527" marR="6352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527" marR="63527" marT="0" marB="0"/>
                </a:tc>
                <a:extLst>
                  <a:ext uri="{0D108BD9-81ED-4DB2-BD59-A6C34878D82A}">
                    <a16:rowId xmlns:a16="http://schemas.microsoft.com/office/drawing/2014/main" val="383792291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B39AD4C-03B9-46FF-BFD4-DA92ED6EF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49" y="29052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уровня квалификации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(дата, тема курсов и образования)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2B7A681-8067-4D3D-9AAA-ED0FA11253CA}"/>
              </a:ext>
            </a:extLst>
          </p:cNvPr>
          <p:cNvSpPr/>
          <p:nvPr/>
        </p:nvSpPr>
        <p:spPr>
          <a:xfrm>
            <a:off x="905164" y="2047109"/>
            <a:ext cx="6096000" cy="3527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уровня квалификации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(дата, тема курсов и образования)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8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580766E-D66D-447D-A5DF-B4D536DBB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91609"/>
              </p:ext>
            </p:extLst>
          </p:nvPr>
        </p:nvGraphicFramePr>
        <p:xfrm>
          <a:off x="1542474" y="2222539"/>
          <a:ext cx="7439604" cy="21602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4233">
                  <a:extLst>
                    <a:ext uri="{9D8B030D-6E8A-4147-A177-3AD203B41FA5}">
                      <a16:colId xmlns:a16="http://schemas.microsoft.com/office/drawing/2014/main" val="4114063201"/>
                    </a:ext>
                  </a:extLst>
                </a:gridCol>
                <a:gridCol w="2099727">
                  <a:extLst>
                    <a:ext uri="{9D8B030D-6E8A-4147-A177-3AD203B41FA5}">
                      <a16:colId xmlns:a16="http://schemas.microsoft.com/office/drawing/2014/main" val="984854551"/>
                    </a:ext>
                  </a:extLst>
                </a:gridCol>
                <a:gridCol w="1154665">
                  <a:extLst>
                    <a:ext uri="{9D8B030D-6E8A-4147-A177-3AD203B41FA5}">
                      <a16:colId xmlns:a16="http://schemas.microsoft.com/office/drawing/2014/main" val="1572156756"/>
                    </a:ext>
                  </a:extLst>
                </a:gridCol>
                <a:gridCol w="1356121">
                  <a:extLst>
                    <a:ext uri="{9D8B030D-6E8A-4147-A177-3AD203B41FA5}">
                      <a16:colId xmlns:a16="http://schemas.microsoft.com/office/drawing/2014/main" val="3899958547"/>
                    </a:ext>
                  </a:extLst>
                </a:gridCol>
                <a:gridCol w="1367230">
                  <a:extLst>
                    <a:ext uri="{9D8B030D-6E8A-4147-A177-3AD203B41FA5}">
                      <a16:colId xmlns:a16="http://schemas.microsoft.com/office/drawing/2014/main" val="2968851184"/>
                    </a:ext>
                  </a:extLst>
                </a:gridCol>
                <a:gridCol w="1157628">
                  <a:extLst>
                    <a:ext uri="{9D8B030D-6E8A-4147-A177-3AD203B41FA5}">
                      <a16:colId xmlns:a16="http://schemas.microsoft.com/office/drawing/2014/main" val="2146911271"/>
                    </a:ext>
                  </a:extLst>
                </a:gridCol>
              </a:tblGrid>
              <a:tr h="465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п/п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Фамилия, имя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Этап обучения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Год обучения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Содержание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аттестации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Итоговый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результат( % освоения)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1406291707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2779878495"/>
                  </a:ext>
                </a:extLst>
              </a:tr>
              <a:tr h="2594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804684434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1896726689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365114024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4130955750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57" marR="5735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7357" marR="57357" marT="0" marB="0"/>
                </a:tc>
                <a:extLst>
                  <a:ext uri="{0D108BD9-81ED-4DB2-BD59-A6C34878D82A}">
                    <a16:rowId xmlns:a16="http://schemas.microsoft.com/office/drawing/2014/main" val="31003542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2DDB3B0-CE3C-4C3D-B1B8-4AB86E37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763" y="0"/>
            <a:ext cx="898207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результатов  итоговой   аттестации воспитанников объединения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2022- 2023 учебного года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детского объединения  « Родник»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педагога  Мордасова Т.В.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группы (год обучения)   1 год обучения  Дата проведения  19.12.2022г.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проведения  изготовление поделки по образцу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оценки результатов зачёт/ не зачет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Члены аттестационной комиссии: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Красноруцкая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О.В.,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Степанцова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Т.В.., Черноусова М.А.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22AF6A6-A1BF-4305-BBD0-60F102D85C5C}"/>
              </a:ext>
            </a:extLst>
          </p:cNvPr>
          <p:cNvSpPr/>
          <p:nvPr/>
        </p:nvSpPr>
        <p:spPr>
          <a:xfrm>
            <a:off x="1006764" y="4435040"/>
            <a:ext cx="98736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 итоговой  аттестации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аттестовано 15 обучающихся. Из них по результатам аттестации: высокий уровень 9  чел., средний уровень 6 чел.,    </a:t>
            </a: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 0 чел.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Подпись педагога____________________________________________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Подпись членов аттестационной комиссии _____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0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8756F4-F2AD-4B0D-BC5C-DAFBDE7B70B1}"/>
              </a:ext>
            </a:extLst>
          </p:cNvPr>
          <p:cNvSpPr/>
          <p:nvPr/>
        </p:nvSpPr>
        <p:spPr>
          <a:xfrm>
            <a:off x="508000" y="360218"/>
            <a:ext cx="11582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программы: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деловой стиль документа;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четкая структура и логичность изложения;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оптимальность объема программы.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текста программы соответствует следующим требованиям: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поля (верхнее и нижнее – 2 см, левое – 3 см, правое – 1 см);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сквозная нумерация страниц;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шрифт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Times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NewRoman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, размер 14, междустрочный интервал – 1,0;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заголовки разделов программы имеют римскую нумерацию цифр;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каждый раздел публикуется с новой страницы;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Noto Sans Symbols"/>
                <a:cs typeface="Times New Roman" panose="02020603050405020304" pitchFamily="18" charset="0"/>
              </a:rPr>
              <a:t>цитаты имеют сноски на источники, которые фиксируются в списке литературы;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Noto Sans Symbols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графики, таблицы, диаграммы, схемы нумеруются и выносятся в приложение, в тексте указывается их название и номер.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0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B5A862E-2157-4E8D-B29F-3FED45EF74A0}"/>
              </a:ext>
            </a:extLst>
          </p:cNvPr>
          <p:cNvSpPr/>
          <p:nvPr/>
        </p:nvSpPr>
        <p:spPr>
          <a:xfrm>
            <a:off x="544944" y="236592"/>
            <a:ext cx="11194474" cy="262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ДООП включает: 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итульный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Комплекс основных характеристик образования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Комплекс организационно-педагогических условий, включая формы аттестации 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 и литературы.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иложения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7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7BAFCFC-A0E5-485E-9274-77B8DFE53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415" y="227061"/>
            <a:ext cx="5277640" cy="65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7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324D95-7A54-4F75-8919-ACB60FF26586}"/>
              </a:ext>
            </a:extLst>
          </p:cNvPr>
          <p:cNvSpPr/>
          <p:nvPr/>
        </p:nvSpPr>
        <p:spPr>
          <a:xfrm>
            <a:off x="1043708" y="595405"/>
            <a:ext cx="9337964" cy="621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раздел программы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(общая характеристика программы) должна содержать разделы: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Направленность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Педагогическая целесообразность программы;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Отличительные особенности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программы,новизна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(при наличии);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Адресат программы;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 занятий;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Уровень освоения программы;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Объем и срок освоения программы;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образовательного процесса;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Организационно-педагогические условия реализации программы;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набора и формирования групп;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организации и проведения занятий;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оснащение;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45021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Кадровое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Язык реализации; </a:t>
            </a:r>
            <a:endParaRPr lang="ru-RU" sz="1600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и задачи программы.</a:t>
            </a:r>
            <a:endParaRPr lang="ru-RU" sz="1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176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15154F-7D90-4D7C-8D80-A3C89C63F74A}"/>
              </a:ext>
            </a:extLst>
          </p:cNvPr>
          <p:cNvSpPr/>
          <p:nvPr/>
        </p:nvSpPr>
        <p:spPr>
          <a:xfrm>
            <a:off x="655782" y="319108"/>
            <a:ext cx="10206181" cy="684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indent="449580" algn="just">
              <a:lnSpc>
                <a:spcPct val="111000"/>
              </a:lnSpc>
              <a:spcAft>
                <a:spcPts val="35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2 программы. «Комплекс организационно-педагогических условий, включающий формы аттестации». </a:t>
            </a: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9531C84-8CA6-43AF-A243-DD89DE3B0F20}"/>
              </a:ext>
            </a:extLst>
          </p:cNvPr>
          <p:cNvSpPr/>
          <p:nvPr/>
        </p:nvSpPr>
        <p:spPr>
          <a:xfrm>
            <a:off x="1309894" y="1029078"/>
            <a:ext cx="40585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x-none" sz="1400" b="1" spc="-5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Календарный</a:t>
            </a:r>
            <a:r>
              <a:rPr lang="x-none" sz="1400" b="1" spc="-80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 </a:t>
            </a:r>
            <a:r>
              <a:rPr lang="x-none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учебный</a:t>
            </a:r>
            <a:r>
              <a:rPr lang="x-none" sz="1400" b="1" spc="-75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 </a:t>
            </a:r>
            <a:r>
              <a:rPr lang="x-none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график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b="1" spc="-5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-Учебный план </a:t>
            </a:r>
            <a:r>
              <a:rPr lang="x-none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аттестации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Оценочные материалы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Методическое и дидактическое обеспечение</a:t>
            </a:r>
          </a:p>
          <a:p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2FED59F-6289-41D7-8B64-EAF46A7253E0}"/>
              </a:ext>
            </a:extLst>
          </p:cNvPr>
          <p:cNvSpPr/>
          <p:nvPr/>
        </p:nvSpPr>
        <p:spPr>
          <a:xfrm>
            <a:off x="291166" y="2874291"/>
            <a:ext cx="10894069" cy="377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lnSpc>
                <a:spcPct val="111000"/>
              </a:lnSpc>
              <a:spcAft>
                <a:spcPts val="35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литературы, используемой при составлении программы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DB6BE33-7964-422D-876A-EED2D1347DBC}"/>
              </a:ext>
            </a:extLst>
          </p:cNvPr>
          <p:cNvSpPr/>
          <p:nvPr/>
        </p:nvSpPr>
        <p:spPr>
          <a:xfrm>
            <a:off x="750460" y="3355171"/>
            <a:ext cx="52799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Нормативные документы 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Литература, использованная при составлении программы 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Литература для учащихся и родителей 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8045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</TotalTime>
  <Words>580</Words>
  <Application>Microsoft Office PowerPoint</Application>
  <PresentationFormat>Широкоэкранный</PresentationFormat>
  <Paragraphs>150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Century Gothic</vt:lpstr>
      <vt:lpstr>Noto Sans Symbols</vt:lpstr>
      <vt:lpstr>Symbol</vt:lpstr>
      <vt:lpstr>Times New Roman</vt:lpstr>
      <vt:lpstr>Wingdings 3</vt:lpstr>
      <vt:lpstr>Сектор</vt:lpstr>
      <vt:lpstr>Совещание педагогов дополнительного образования. (внешние совместители) </vt:lpstr>
      <vt:lpstr>Участие в  конкурсах, мероприятиях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Aдминистратор</dc:creator>
  <cp:lastModifiedBy>Aдминистратор</cp:lastModifiedBy>
  <cp:revision>8</cp:revision>
  <dcterms:created xsi:type="dcterms:W3CDTF">2023-03-29T11:31:43Z</dcterms:created>
  <dcterms:modified xsi:type="dcterms:W3CDTF">2023-03-29T14:11:03Z</dcterms:modified>
</cp:coreProperties>
</file>